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0.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2.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3.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5.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7.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8.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9.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0.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21.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23.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24.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5.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6.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7.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28.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30.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31.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32.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33.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34.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35.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36.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10" r:id="rId3"/>
    <p:sldId id="338" r:id="rId4"/>
    <p:sldId id="308" r:id="rId5"/>
    <p:sldId id="337" r:id="rId6"/>
    <p:sldId id="302" r:id="rId7"/>
    <p:sldId id="312" r:id="rId8"/>
    <p:sldId id="313" r:id="rId9"/>
    <p:sldId id="314" r:id="rId10"/>
    <p:sldId id="315" r:id="rId11"/>
    <p:sldId id="303" r:id="rId12"/>
    <p:sldId id="335" r:id="rId13"/>
    <p:sldId id="285" r:id="rId14"/>
    <p:sldId id="316" r:id="rId15"/>
    <p:sldId id="334" r:id="rId16"/>
    <p:sldId id="304" r:id="rId17"/>
    <p:sldId id="317" r:id="rId18"/>
    <p:sldId id="305" r:id="rId19"/>
    <p:sldId id="336" r:id="rId20"/>
    <p:sldId id="318" r:id="rId21"/>
    <p:sldId id="339" r:id="rId22"/>
    <p:sldId id="306" r:id="rId23"/>
    <p:sldId id="286" r:id="rId24"/>
    <p:sldId id="307" r:id="rId25"/>
    <p:sldId id="319" r:id="rId26"/>
    <p:sldId id="328" r:id="rId27"/>
    <p:sldId id="321" r:id="rId28"/>
    <p:sldId id="329" r:id="rId29"/>
    <p:sldId id="323" r:id="rId30"/>
    <p:sldId id="293" r:id="rId31"/>
    <p:sldId id="292" r:id="rId32"/>
    <p:sldId id="331" r:id="rId33"/>
    <p:sldId id="295" r:id="rId34"/>
    <p:sldId id="324" r:id="rId35"/>
    <p:sldId id="296" r:id="rId36"/>
    <p:sldId id="283" r:id="rId37"/>
    <p:sldId id="298" r:id="rId38"/>
    <p:sldId id="289" r:id="rId39"/>
    <p:sldId id="284" r:id="rId40"/>
    <p:sldId id="300" r:id="rId41"/>
    <p:sldId id="290" r:id="rId42"/>
    <p:sldId id="301" r:id="rId43"/>
    <p:sldId id="280"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485" autoAdjust="0"/>
    <p:restoredTop sz="96265" autoAdjust="0"/>
  </p:normalViewPr>
  <p:slideViewPr>
    <p:cSldViewPr snapToGrid="0" showGuides="1">
      <p:cViewPr varScale="1">
        <p:scale>
          <a:sx n="90" d="100"/>
          <a:sy n="90" d="100"/>
        </p:scale>
        <p:origin x="48" y="360"/>
      </p:cViewPr>
      <p:guideLst>
        <p:guide orient="horz" pos="2160"/>
        <p:guide pos="3840"/>
      </p:guideLst>
    </p:cSldViewPr>
  </p:slideViewPr>
  <p:outlineViewPr>
    <p:cViewPr>
      <p:scale>
        <a:sx n="33" d="100"/>
        <a:sy n="33" d="100"/>
      </p:scale>
      <p:origin x="0" y="-103326"/>
    </p:cViewPr>
  </p:outlineViewPr>
  <p:notesTextViewPr>
    <p:cViewPr>
      <p:scale>
        <a:sx n="200" d="100"/>
        <a:sy n="200" d="100"/>
      </p:scale>
      <p:origin x="0" y="0"/>
    </p:cViewPr>
  </p:notesTextViewPr>
  <p:notesViewPr>
    <p:cSldViewPr snapToGrid="0">
      <p:cViewPr varScale="1">
        <p:scale>
          <a:sx n="61" d="100"/>
          <a:sy n="61" d="100"/>
        </p:scale>
        <p:origin x="2597"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CF44E-4BB9-4CF6-8560-D36152B2BEAD}" type="datetimeFigureOut">
              <a:rPr lang="en-US" smtClean="0"/>
              <a:t>1/28/2020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Modifier les styles de texte principal</a:t>
            </a:r>
          </a:p>
          <a:p>
            <a:pPr lvl="1"/>
            <a:r>
              <a:rPr lang="en-US"/>
              <a:t>Deuxième niveau</a:t>
            </a:r>
          </a:p>
          <a:p>
            <a:pPr lvl="2"/>
            <a:r>
              <a:rPr lang="en-US"/>
              <a:t>Troisième niveau</a:t>
            </a:r>
          </a:p>
          <a:p>
            <a:pPr lvl="3"/>
            <a:r>
              <a:rPr lang="en-US"/>
              <a:t>Quatrième niveau</a:t>
            </a:r>
          </a:p>
          <a:p>
            <a:pPr lvl="4"/>
            <a:r>
              <a:rPr lang="en-US"/>
              <a:t>Cinquième niveau</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3A3EC-EF74-445A-BCF5-18B9A5468595}" type="slidenum">
              <a:rPr lang="en-US" smtClean="0"/>
              <a:t>‹#›</a:t>
            </a:fld>
            <a:endParaRPr lang="en-US" dirty="0"/>
          </a:p>
        </p:txBody>
      </p:sp>
    </p:spTree>
    <p:extLst>
      <p:ext uri="{BB962C8B-B14F-4D97-AF65-F5344CB8AC3E}">
        <p14:creationId xmlns:p14="http://schemas.microsoft.com/office/powerpoint/2010/main" val="319264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a:t>
            </a:fld>
            <a:endParaRPr lang="en-US" dirty="0"/>
          </a:p>
        </p:txBody>
      </p:sp>
    </p:spTree>
    <p:extLst>
      <p:ext uri="{BB962C8B-B14F-4D97-AF65-F5344CB8AC3E}">
        <p14:creationId xmlns:p14="http://schemas.microsoft.com/office/powerpoint/2010/main" val="243443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a:t>
            </a:fld>
            <a:endParaRPr lang="en-US" dirty="0"/>
          </a:p>
        </p:txBody>
      </p:sp>
    </p:spTree>
    <p:extLst>
      <p:ext uri="{BB962C8B-B14F-4D97-AF65-F5344CB8AC3E}">
        <p14:creationId xmlns:p14="http://schemas.microsoft.com/office/powerpoint/2010/main" val="1327772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4</a:t>
            </a:fld>
            <a:endParaRPr lang="en-US" dirty="0"/>
          </a:p>
        </p:txBody>
      </p:sp>
    </p:spTree>
    <p:extLst>
      <p:ext uri="{BB962C8B-B14F-4D97-AF65-F5344CB8AC3E}">
        <p14:creationId xmlns:p14="http://schemas.microsoft.com/office/powerpoint/2010/main" val="2936264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6</a:t>
            </a:fld>
            <a:endParaRPr lang="en-US" dirty="0"/>
          </a:p>
        </p:txBody>
      </p:sp>
    </p:spTree>
    <p:extLst>
      <p:ext uri="{BB962C8B-B14F-4D97-AF65-F5344CB8AC3E}">
        <p14:creationId xmlns:p14="http://schemas.microsoft.com/office/powerpoint/2010/main" val="139774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7</a:t>
            </a:fld>
            <a:endParaRPr lang="en-US" dirty="0"/>
          </a:p>
        </p:txBody>
      </p:sp>
    </p:spTree>
    <p:extLst>
      <p:ext uri="{BB962C8B-B14F-4D97-AF65-F5344CB8AC3E}">
        <p14:creationId xmlns:p14="http://schemas.microsoft.com/office/powerpoint/2010/main" val="154172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8</a:t>
            </a:fld>
            <a:endParaRPr lang="en-US" dirty="0"/>
          </a:p>
        </p:txBody>
      </p:sp>
    </p:spTree>
    <p:extLst>
      <p:ext uri="{BB962C8B-B14F-4D97-AF65-F5344CB8AC3E}">
        <p14:creationId xmlns:p14="http://schemas.microsoft.com/office/powerpoint/2010/main" val="1929625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9</a:t>
            </a:fld>
            <a:endParaRPr lang="en-US" dirty="0"/>
          </a:p>
        </p:txBody>
      </p:sp>
    </p:spTree>
    <p:extLst>
      <p:ext uri="{BB962C8B-B14F-4D97-AF65-F5344CB8AC3E}">
        <p14:creationId xmlns:p14="http://schemas.microsoft.com/office/powerpoint/2010/main" val="690544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10</a:t>
            </a:fld>
            <a:endParaRPr lang="en-US" dirty="0"/>
          </a:p>
        </p:txBody>
      </p:sp>
    </p:spTree>
    <p:extLst>
      <p:ext uri="{BB962C8B-B14F-4D97-AF65-F5344CB8AC3E}">
        <p14:creationId xmlns:p14="http://schemas.microsoft.com/office/powerpoint/2010/main" val="2476980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Alors que les </a:t>
            </a:r>
            <a:r>
              <a:rPr lang="en-CA" dirty="0" smtClean="0"/>
              <a:t>« moyens juridiques« sont </a:t>
            </a:r>
            <a:r>
              <a:rPr lang="en-CA" dirty="0"/>
              <a:t>parfois </a:t>
            </a:r>
            <a:r>
              <a:rPr lang="en-CA" dirty="0" smtClean="0"/>
              <a:t>interprétés comme étant des </a:t>
            </a:r>
            <a:r>
              <a:rPr lang="en-CA" dirty="0"/>
              <a:t>lois et des règlements, et que les </a:t>
            </a:r>
            <a:r>
              <a:rPr lang="en-CA" dirty="0" smtClean="0"/>
              <a:t>« autres </a:t>
            </a:r>
            <a:r>
              <a:rPr lang="en-CA" dirty="0"/>
              <a:t>moyens </a:t>
            </a:r>
            <a:r>
              <a:rPr lang="en-CA" dirty="0" smtClean="0"/>
              <a:t>efficaces » sont </a:t>
            </a:r>
            <a:r>
              <a:rPr lang="en-CA" dirty="0"/>
              <a:t>considérés comme </a:t>
            </a:r>
            <a:r>
              <a:rPr lang="en-CA" dirty="0" smtClean="0"/>
              <a:t>étant tout </a:t>
            </a:r>
            <a:r>
              <a:rPr lang="en-CA" dirty="0"/>
              <a:t>le reste, il serait plus exact d'inclure tous les mécanismes ayant une certaine base juridique comme moyens </a:t>
            </a:r>
            <a:r>
              <a:rPr lang="en-CA" dirty="0" smtClean="0"/>
              <a:t>« juridiques » et </a:t>
            </a:r>
            <a:r>
              <a:rPr lang="en-CA" dirty="0"/>
              <a:t>de considérer les </a:t>
            </a:r>
            <a:r>
              <a:rPr lang="en-CA" dirty="0" smtClean="0"/>
              <a:t>« autres </a:t>
            </a:r>
            <a:r>
              <a:rPr lang="en-CA" dirty="0"/>
              <a:t>moyens </a:t>
            </a:r>
            <a:r>
              <a:rPr lang="en-CA" dirty="0" smtClean="0"/>
              <a:t>efficaces » comme </a:t>
            </a:r>
            <a:r>
              <a:rPr lang="en-CA" dirty="0"/>
              <a:t>non juridiques. Ainsi, par exemple, les moyens juridiques pourraient être divisés davantage entre le droit statutaire, le droit civil, le droit des contrats, le droit des biens ou d'autres types de droit. La désignation </a:t>
            </a:r>
            <a:r>
              <a:rPr lang="en-CA" dirty="0" smtClean="0"/>
              <a:t>d’une zone en </a:t>
            </a:r>
            <a:r>
              <a:rPr lang="en-CA" dirty="0"/>
              <a:t>vertu d'une loi sur les aires protégées serait un mécanisme légal </a:t>
            </a:r>
            <a:r>
              <a:rPr lang="en-CA" dirty="0" smtClean="0"/>
              <a:t>statutaire. </a:t>
            </a:r>
            <a:r>
              <a:rPr lang="en-CA" dirty="0"/>
              <a:t>La propriété par une fiducie foncière combinerait la propriété légale d'un bien avec les statuts constitutifs et les objectifs d'un organisme légalement constitué et le statut fiscal de l'organisme en tant qu'organisme voué à la conservation à des fins de bienfaisance. L'application d'un régime de gestion de la conservation pourrait se faire par le biais de poursuites civiles contre les intrus. La propriété peut être grevée d'une servitude de conservation - un accord juridique entre deux parties - et dont l'existence est rendue possible par une loi habilitante.</a:t>
            </a:r>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11</a:t>
            </a:fld>
            <a:endParaRPr lang="en-US" dirty="0"/>
          </a:p>
        </p:txBody>
      </p:sp>
    </p:spTree>
    <p:extLst>
      <p:ext uri="{BB962C8B-B14F-4D97-AF65-F5344CB8AC3E}">
        <p14:creationId xmlns:p14="http://schemas.microsoft.com/office/powerpoint/2010/main" val="1761792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12</a:t>
            </a:fld>
            <a:endParaRPr lang="en-US" dirty="0"/>
          </a:p>
        </p:txBody>
      </p:sp>
    </p:spTree>
    <p:extLst>
      <p:ext uri="{BB962C8B-B14F-4D97-AF65-F5344CB8AC3E}">
        <p14:creationId xmlns:p14="http://schemas.microsoft.com/office/powerpoint/2010/main" val="157388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13</a:t>
            </a:fld>
            <a:endParaRPr lang="en-US" dirty="0"/>
          </a:p>
        </p:txBody>
      </p:sp>
    </p:spTree>
    <p:extLst>
      <p:ext uri="{BB962C8B-B14F-4D97-AF65-F5344CB8AC3E}">
        <p14:creationId xmlns:p14="http://schemas.microsoft.com/office/powerpoint/2010/main" val="297371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14</a:t>
            </a:fld>
            <a:endParaRPr lang="en-US" dirty="0"/>
          </a:p>
        </p:txBody>
      </p:sp>
    </p:spTree>
    <p:extLst>
      <p:ext uri="{BB962C8B-B14F-4D97-AF65-F5344CB8AC3E}">
        <p14:creationId xmlns:p14="http://schemas.microsoft.com/office/powerpoint/2010/main" val="2732890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15</a:t>
            </a:fld>
            <a:endParaRPr lang="en-US" dirty="0"/>
          </a:p>
        </p:txBody>
      </p:sp>
    </p:spTree>
    <p:extLst>
      <p:ext uri="{BB962C8B-B14F-4D97-AF65-F5344CB8AC3E}">
        <p14:creationId xmlns:p14="http://schemas.microsoft.com/office/powerpoint/2010/main" val="116315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16</a:t>
            </a:fld>
            <a:endParaRPr lang="en-US" dirty="0"/>
          </a:p>
        </p:txBody>
      </p:sp>
    </p:spTree>
    <p:extLst>
      <p:ext uri="{BB962C8B-B14F-4D97-AF65-F5344CB8AC3E}">
        <p14:creationId xmlns:p14="http://schemas.microsoft.com/office/powerpoint/2010/main" val="4277359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17</a:t>
            </a:fld>
            <a:endParaRPr lang="en-US" dirty="0"/>
          </a:p>
        </p:txBody>
      </p:sp>
    </p:spTree>
    <p:extLst>
      <p:ext uri="{BB962C8B-B14F-4D97-AF65-F5344CB8AC3E}">
        <p14:creationId xmlns:p14="http://schemas.microsoft.com/office/powerpoint/2010/main" val="542825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18</a:t>
            </a:fld>
            <a:endParaRPr lang="en-US" dirty="0"/>
          </a:p>
        </p:txBody>
      </p:sp>
    </p:spTree>
    <p:extLst>
      <p:ext uri="{BB962C8B-B14F-4D97-AF65-F5344CB8AC3E}">
        <p14:creationId xmlns:p14="http://schemas.microsoft.com/office/powerpoint/2010/main" val="4195306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20</a:t>
            </a:fld>
            <a:endParaRPr lang="en-US" dirty="0"/>
          </a:p>
        </p:txBody>
      </p:sp>
    </p:spTree>
    <p:extLst>
      <p:ext uri="{BB962C8B-B14F-4D97-AF65-F5344CB8AC3E}">
        <p14:creationId xmlns:p14="http://schemas.microsoft.com/office/powerpoint/2010/main" val="2012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22</a:t>
            </a:fld>
            <a:endParaRPr lang="en-US" dirty="0"/>
          </a:p>
        </p:txBody>
      </p:sp>
    </p:spTree>
    <p:extLst>
      <p:ext uri="{BB962C8B-B14F-4D97-AF65-F5344CB8AC3E}">
        <p14:creationId xmlns:p14="http://schemas.microsoft.com/office/powerpoint/2010/main" val="3942454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23</a:t>
            </a:fld>
            <a:endParaRPr lang="en-US" dirty="0"/>
          </a:p>
        </p:txBody>
      </p:sp>
    </p:spTree>
    <p:extLst>
      <p:ext uri="{BB962C8B-B14F-4D97-AF65-F5344CB8AC3E}">
        <p14:creationId xmlns:p14="http://schemas.microsoft.com/office/powerpoint/2010/main" val="2429228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24</a:t>
            </a:fld>
            <a:endParaRPr lang="en-US" dirty="0"/>
          </a:p>
        </p:txBody>
      </p:sp>
    </p:spTree>
    <p:extLst>
      <p:ext uri="{BB962C8B-B14F-4D97-AF65-F5344CB8AC3E}">
        <p14:creationId xmlns:p14="http://schemas.microsoft.com/office/powerpoint/2010/main" val="3142774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26</a:t>
            </a:fld>
            <a:endParaRPr lang="en-US" dirty="0"/>
          </a:p>
        </p:txBody>
      </p:sp>
    </p:spTree>
    <p:extLst>
      <p:ext uri="{BB962C8B-B14F-4D97-AF65-F5344CB8AC3E}">
        <p14:creationId xmlns:p14="http://schemas.microsoft.com/office/powerpoint/2010/main" val="3472533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27</a:t>
            </a:fld>
            <a:endParaRPr lang="en-US" dirty="0"/>
          </a:p>
        </p:txBody>
      </p:sp>
    </p:spTree>
    <p:extLst>
      <p:ext uri="{BB962C8B-B14F-4D97-AF65-F5344CB8AC3E}">
        <p14:creationId xmlns:p14="http://schemas.microsoft.com/office/powerpoint/2010/main" val="2492548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28</a:t>
            </a:fld>
            <a:endParaRPr lang="en-US" dirty="0"/>
          </a:p>
        </p:txBody>
      </p:sp>
    </p:spTree>
    <p:extLst>
      <p:ext uri="{BB962C8B-B14F-4D97-AF65-F5344CB8AC3E}">
        <p14:creationId xmlns:p14="http://schemas.microsoft.com/office/powerpoint/2010/main" val="1663308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29</a:t>
            </a:fld>
            <a:endParaRPr lang="en-US" dirty="0"/>
          </a:p>
        </p:txBody>
      </p:sp>
    </p:spTree>
    <p:extLst>
      <p:ext uri="{BB962C8B-B14F-4D97-AF65-F5344CB8AC3E}">
        <p14:creationId xmlns:p14="http://schemas.microsoft.com/office/powerpoint/2010/main" val="4280518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30</a:t>
            </a:fld>
            <a:endParaRPr lang="en-US" dirty="0"/>
          </a:p>
        </p:txBody>
      </p:sp>
    </p:spTree>
    <p:extLst>
      <p:ext uri="{BB962C8B-B14F-4D97-AF65-F5344CB8AC3E}">
        <p14:creationId xmlns:p14="http://schemas.microsoft.com/office/powerpoint/2010/main" val="1537936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31</a:t>
            </a:fld>
            <a:endParaRPr lang="en-US" dirty="0"/>
          </a:p>
        </p:txBody>
      </p:sp>
    </p:spTree>
    <p:extLst>
      <p:ext uri="{BB962C8B-B14F-4D97-AF65-F5344CB8AC3E}">
        <p14:creationId xmlns:p14="http://schemas.microsoft.com/office/powerpoint/2010/main" val="900285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32</a:t>
            </a:fld>
            <a:endParaRPr lang="en-US" dirty="0"/>
          </a:p>
        </p:txBody>
      </p:sp>
    </p:spTree>
    <p:extLst>
      <p:ext uri="{BB962C8B-B14F-4D97-AF65-F5344CB8AC3E}">
        <p14:creationId xmlns:p14="http://schemas.microsoft.com/office/powerpoint/2010/main" val="353374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33</a:t>
            </a:fld>
            <a:endParaRPr lang="en-US" dirty="0"/>
          </a:p>
        </p:txBody>
      </p:sp>
    </p:spTree>
    <p:extLst>
      <p:ext uri="{BB962C8B-B14F-4D97-AF65-F5344CB8AC3E}">
        <p14:creationId xmlns:p14="http://schemas.microsoft.com/office/powerpoint/2010/main" val="3171243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34</a:t>
            </a:fld>
            <a:endParaRPr lang="en-US" dirty="0"/>
          </a:p>
        </p:txBody>
      </p:sp>
    </p:spTree>
    <p:extLst>
      <p:ext uri="{BB962C8B-B14F-4D97-AF65-F5344CB8AC3E}">
        <p14:creationId xmlns:p14="http://schemas.microsoft.com/office/powerpoint/2010/main" val="1199228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35</a:t>
            </a:fld>
            <a:endParaRPr lang="en-US" dirty="0"/>
          </a:p>
        </p:txBody>
      </p:sp>
    </p:spTree>
    <p:extLst>
      <p:ext uri="{BB962C8B-B14F-4D97-AF65-F5344CB8AC3E}">
        <p14:creationId xmlns:p14="http://schemas.microsoft.com/office/powerpoint/2010/main" val="829582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36</a:t>
            </a:fld>
            <a:endParaRPr lang="en-US" dirty="0"/>
          </a:p>
        </p:txBody>
      </p:sp>
    </p:spTree>
    <p:extLst>
      <p:ext uri="{BB962C8B-B14F-4D97-AF65-F5344CB8AC3E}">
        <p14:creationId xmlns:p14="http://schemas.microsoft.com/office/powerpoint/2010/main" val="1265378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37</a:t>
            </a:fld>
            <a:endParaRPr lang="en-US" dirty="0"/>
          </a:p>
        </p:txBody>
      </p:sp>
    </p:spTree>
    <p:extLst>
      <p:ext uri="{BB962C8B-B14F-4D97-AF65-F5344CB8AC3E}">
        <p14:creationId xmlns:p14="http://schemas.microsoft.com/office/powerpoint/2010/main" val="1607099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38</a:t>
            </a:fld>
            <a:endParaRPr lang="en-US" dirty="0"/>
          </a:p>
        </p:txBody>
      </p:sp>
    </p:spTree>
    <p:extLst>
      <p:ext uri="{BB962C8B-B14F-4D97-AF65-F5344CB8AC3E}">
        <p14:creationId xmlns:p14="http://schemas.microsoft.com/office/powerpoint/2010/main" val="26805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39</a:t>
            </a:fld>
            <a:endParaRPr lang="en-US" dirty="0"/>
          </a:p>
        </p:txBody>
      </p:sp>
    </p:spTree>
    <p:extLst>
      <p:ext uri="{BB962C8B-B14F-4D97-AF65-F5344CB8AC3E}">
        <p14:creationId xmlns:p14="http://schemas.microsoft.com/office/powerpoint/2010/main" val="2806237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40</a:t>
            </a:fld>
            <a:endParaRPr lang="en-US" dirty="0"/>
          </a:p>
        </p:txBody>
      </p:sp>
    </p:spTree>
    <p:extLst>
      <p:ext uri="{BB962C8B-B14F-4D97-AF65-F5344CB8AC3E}">
        <p14:creationId xmlns:p14="http://schemas.microsoft.com/office/powerpoint/2010/main" val="1667557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42</a:t>
            </a:fld>
            <a:endParaRPr lang="en-US" dirty="0"/>
          </a:p>
        </p:txBody>
      </p:sp>
    </p:spTree>
    <p:extLst>
      <p:ext uri="{BB962C8B-B14F-4D97-AF65-F5344CB8AC3E}">
        <p14:creationId xmlns:p14="http://schemas.microsoft.com/office/powerpoint/2010/main" val="13909203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43</a:t>
            </a:fld>
            <a:endParaRPr lang="en-US" dirty="0"/>
          </a:p>
        </p:txBody>
      </p:sp>
    </p:spTree>
    <p:extLst>
      <p:ext uri="{BB962C8B-B14F-4D97-AF65-F5344CB8AC3E}">
        <p14:creationId xmlns:p14="http://schemas.microsoft.com/office/powerpoint/2010/main" val="220963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404738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3830980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338981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5892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57596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255771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3691168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178876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207308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147601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dirty="0"/>
          </a:p>
        </p:txBody>
      </p:sp>
    </p:spTree>
    <p:extLst>
      <p:ext uri="{BB962C8B-B14F-4D97-AF65-F5344CB8AC3E}">
        <p14:creationId xmlns:p14="http://schemas.microsoft.com/office/powerpoint/2010/main" val="267518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Cliquez pour éditer le style du titre principal</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éditer les styles de texte maître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9DEEA5-91D0-4FFF-83C1-EA96F28B76F2}" type="datetimeFigureOut">
              <a:rPr lang="en-US" smtClean="0"/>
              <a:t>1/28/2020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CE8C0-120F-47A1-95CE-0B7B7526A799}" type="slidenum">
              <a:rPr lang="en-US" smtClean="0"/>
              <a:t>‹#›</a:t>
            </a:fld>
            <a:endParaRPr lang="en-US" dirty="0"/>
          </a:p>
        </p:txBody>
      </p:sp>
    </p:spTree>
    <p:extLst>
      <p:ext uri="{BB962C8B-B14F-4D97-AF65-F5344CB8AC3E}">
        <p14:creationId xmlns:p14="http://schemas.microsoft.com/office/powerpoint/2010/main" val="351035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2.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2.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2.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2.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2.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2.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2.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2.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2.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2.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pn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2.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1.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2.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1.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2.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1.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image" Target="../media/image2.pn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1.png"/><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s>
</file>

<file path=ppt/slides/_rels/slide22.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image" Target="../media/image2.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1.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image" Target="../media/image2.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1.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image" Target="../media/image2.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image" Target="../media/image2.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1.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image" Target="../media/image2.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1.pn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image" Target="../media/image2.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1.pn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image" Target="../media/image2.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1.png"/><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image" Target="../media/image2.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1.pn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92.xml"/><Relationship Id="rId7" Type="http://schemas.openxmlformats.org/officeDocument/2006/relationships/image" Target="../media/image2.pn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1.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image" Target="../media/image2.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1.png"/><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98.xml"/><Relationship Id="rId7" Type="http://schemas.openxmlformats.org/officeDocument/2006/relationships/image" Target="../media/image2.pn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1.png"/><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image" Target="../media/image2.png"/><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1.png"/><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104.xml"/><Relationship Id="rId7" Type="http://schemas.openxmlformats.org/officeDocument/2006/relationships/image" Target="../media/image2.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1.png"/><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image" Target="../media/image2.png"/><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1.png"/><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image" Target="../media/image2.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1.png"/><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image" Target="../media/image2.pn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1.png"/><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116.xml"/><Relationship Id="rId7" Type="http://schemas.openxmlformats.org/officeDocument/2006/relationships/image" Target="../media/image2.png"/><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1.png"/><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image" Target="../media/image2.pn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image" Target="../media/image1.png"/><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image" Target="../media/image2.pn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image" Target="../media/image1.png"/><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28.xml"/><Relationship Id="rId7" Type="http://schemas.openxmlformats.org/officeDocument/2006/relationships/image" Target="../media/image4.pn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tags" Target="../tags/tag129.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4121063" y="1214438"/>
            <a:ext cx="7584727" cy="1841913"/>
          </a:xfrm>
        </p:spPr>
        <p:txBody>
          <a:bodyPr>
            <a:normAutofit/>
          </a:bodyPr>
          <a:lstStyle/>
          <a:p>
            <a:r>
              <a:rPr lang="fr-CA" noProof="0" dirty="0" smtClean="0"/>
              <a:t>L’Outil d’aide à la décision plus en détails</a:t>
            </a:r>
            <a:endParaRPr lang="fr-CA" noProof="0" dirty="0">
              <a:solidFill>
                <a:schemeClr val="accent6">
                  <a:lumMod val="50000"/>
                </a:schemeClr>
              </a:solidFill>
            </a:endParaRPr>
          </a:p>
        </p:txBody>
      </p:sp>
      <p:grpSp>
        <p:nvGrpSpPr>
          <p:cNvPr id="4" name="Group 3"/>
          <p:cNvGrpSpPr/>
          <p:nvPr>
            <p:custDataLst>
              <p:tags r:id="rId2"/>
            </p:custDataLst>
          </p:nvPr>
        </p:nvGrpSpPr>
        <p:grpSpPr>
          <a:xfrm>
            <a:off x="5780572" y="4770279"/>
            <a:ext cx="5925218" cy="1504094"/>
            <a:chOff x="5780572" y="4770279"/>
            <a:chExt cx="5925218" cy="1504094"/>
          </a:xfrm>
        </p:grpSpPr>
        <p:pic>
          <p:nvPicPr>
            <p:cNvPr id="5" name="Picture 4"/>
            <p:cNvPicPr>
              <a:picLocks noChangeAspect="1"/>
            </p:cNvPicPr>
            <p:nvPr/>
          </p:nvPicPr>
          <p:blipFill rotWithShape="1">
            <a:blip r:embed="rId5"/>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p:cNvPicPr>
            <a:picLocks noChangeAspect="1"/>
          </p:cNvPicPr>
          <p:nvPr/>
        </p:nvPicPr>
        <p:blipFill>
          <a:blip r:embed="rId7"/>
          <a:stretch>
            <a:fillRect/>
          </a:stretch>
        </p:blipFill>
        <p:spPr>
          <a:xfrm>
            <a:off x="668379" y="1038137"/>
            <a:ext cx="3366863" cy="4344493"/>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1274530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4550DA2-C83A-48B3-8D47-E0874C7C042A}"/>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E8FC17D-63BF-4A76-99B2-3A468D8824EF}"/>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957173E-ECF9-4E9A-8E5E-30984E8C347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CA9E14B-7461-4BC7-91FF-DAC1F291AE08}"/>
              </a:ext>
            </a:extLst>
          </p:cNvPr>
          <p:cNvSpPr>
            <a:spLocks noGrp="1"/>
          </p:cNvSpPr>
          <p:nvPr>
            <p:ph type="title"/>
            <p:custDataLst>
              <p:tags r:id="rId2"/>
            </p:custDataLst>
          </p:nvPr>
        </p:nvSpPr>
        <p:spPr/>
        <p:txBody>
          <a:bodyPr/>
          <a:lstStyle/>
          <a:p>
            <a:r>
              <a:rPr lang="fr-CA" noProof="0" dirty="0" smtClean="0"/>
              <a:t>Termes clés supplémentaires</a:t>
            </a:r>
            <a:endParaRPr lang="fr-CA" noProof="0" dirty="0"/>
          </a:p>
        </p:txBody>
      </p:sp>
      <p:sp>
        <p:nvSpPr>
          <p:cNvPr id="3" name="Content Placeholder 2">
            <a:extLst>
              <a:ext uri="{FF2B5EF4-FFF2-40B4-BE49-F238E27FC236}">
                <a16:creationId xmlns:a16="http://schemas.microsoft.com/office/drawing/2014/main" id="{69501997-52A5-4DC6-8209-9BDA58C90CAB}"/>
              </a:ext>
            </a:extLst>
          </p:cNvPr>
          <p:cNvSpPr>
            <a:spLocks noGrp="1"/>
          </p:cNvSpPr>
          <p:nvPr>
            <p:ph idx="1"/>
            <p:custDataLst>
              <p:tags r:id="rId3"/>
            </p:custDataLst>
          </p:nvPr>
        </p:nvSpPr>
        <p:spPr>
          <a:xfrm>
            <a:off x="838200" y="1837657"/>
            <a:ext cx="10515600" cy="4351338"/>
          </a:xfrm>
        </p:spPr>
        <p:txBody>
          <a:bodyPr>
            <a:normAutofit fontScale="85000" lnSpcReduction="10000"/>
          </a:bodyPr>
          <a:lstStyle/>
          <a:p>
            <a:r>
              <a:rPr lang="fr-CA" noProof="0" dirty="0" smtClean="0"/>
              <a:t>Intention manifeste : </a:t>
            </a:r>
          </a:p>
          <a:p>
            <a:pPr lvl="1"/>
            <a:r>
              <a:rPr lang="fr-CA" noProof="0" dirty="0" smtClean="0"/>
              <a:t>L’intention des autorités responsables à l’égard d’une zone, comme en témoignent tous les indicateurs importants de l’intention, y compris les objectifs déclarés ou implicites, les activités permises et interdites, les énoncés d’intention de la direction, etc.</a:t>
            </a:r>
          </a:p>
          <a:p>
            <a:pPr lvl="1"/>
            <a:r>
              <a:rPr lang="fr-CA" noProof="0" dirty="0" smtClean="0"/>
              <a:t>Lorsqu’il n’est pas clair si une zone répond ou non à une norme, une évaluation plus poussée peut devoir s’appuyer sur une évaluation de la diversité d’outils et de pratiques utilisés dans le régime de gouvernance et de gestion pour déduire l’intention. </a:t>
            </a:r>
          </a:p>
          <a:p>
            <a:pPr lvl="1"/>
            <a:r>
              <a:rPr lang="fr-CA" noProof="0" dirty="0" smtClean="0"/>
              <a:t>Cela peut inclure une évaluation de la base juridique, des politiques, des documents de gestion et des pratiques opérationnelles de la zone. </a:t>
            </a:r>
          </a:p>
          <a:p>
            <a:r>
              <a:rPr lang="fr-CA" noProof="0" dirty="0" smtClean="0"/>
              <a:t>Exemple : un objectif déclaré peut être la conservation de la biodiversité alors qu’une activité autorisée peut être l’exploitation forestière commerciale. Dans ce cas, l’intention évidente est l’extraction des ressources avec quelques considérations de biodiversité, et </a:t>
            </a:r>
            <a:r>
              <a:rPr lang="fr-CA" u="sng" noProof="0" dirty="0" smtClean="0"/>
              <a:t>non</a:t>
            </a:r>
            <a:r>
              <a:rPr lang="fr-CA" noProof="0" dirty="0" smtClean="0"/>
              <a:t> la conservation </a:t>
            </a:r>
            <a:r>
              <a:rPr lang="fr-CA" i="1" noProof="0" dirty="0" smtClean="0"/>
              <a:t>in situ</a:t>
            </a:r>
            <a:r>
              <a:rPr lang="fr-CA" noProof="0" dirty="0" smtClean="0"/>
              <a:t> (et non les «</a:t>
            </a:r>
            <a:r>
              <a:rPr lang="fr-CA" i="1" noProof="0" dirty="0" smtClean="0"/>
              <a:t> milieux naturels</a:t>
            </a:r>
            <a:r>
              <a:rPr lang="fr-CA" noProof="0" dirty="0" smtClean="0"/>
              <a:t> »).</a:t>
            </a:r>
          </a:p>
          <a:p>
            <a:endParaRPr lang="fr-CA" noProof="0" dirty="0"/>
          </a:p>
        </p:txBody>
      </p:sp>
    </p:spTree>
    <p:extLst>
      <p:ext uri="{BB962C8B-B14F-4D97-AF65-F5344CB8AC3E}">
        <p14:creationId xmlns:p14="http://schemas.microsoft.com/office/powerpoint/2010/main" val="3250172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945C409-F277-4AF5-928E-F05A396EE195}"/>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E6668FB-F85D-4E8A-A08C-D5827093FE82}"/>
                </a:ext>
              </a:extLst>
            </p:cNvPr>
            <p:cNvPicPr>
              <a:picLocks noChangeAspect="1"/>
            </p:cNvPicPr>
            <p:nvPr/>
          </p:nvPicPr>
          <p:blipFill rotWithShape="1">
            <a:blip r:embed="rId5"/>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387AB13-4447-45DD-8B8B-F6F218ADBD53}"/>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EDBF6FB2-A2DD-4DFB-990E-8D9A77A477F4}"/>
              </a:ext>
            </a:extLst>
          </p:cNvPr>
          <p:cNvSpPr>
            <a:spLocks noGrp="1"/>
          </p:cNvSpPr>
          <p:nvPr>
            <p:ph type="title"/>
            <p:custDataLst>
              <p:tags r:id="rId2"/>
            </p:custDataLst>
          </p:nvPr>
        </p:nvSpPr>
        <p:spPr/>
        <p:txBody>
          <a:bodyPr/>
          <a:lstStyle/>
          <a:p>
            <a:r>
              <a:rPr lang="fr-CA" noProof="0" dirty="0" smtClean="0"/>
              <a:t>Termes clés supplémentaires</a:t>
            </a:r>
            <a:endParaRPr lang="fr-CA" noProof="0" dirty="0"/>
          </a:p>
        </p:txBody>
      </p:sp>
      <p:sp>
        <p:nvSpPr>
          <p:cNvPr id="3" name="Content Placeholder 2">
            <a:extLst>
              <a:ext uri="{FF2B5EF4-FFF2-40B4-BE49-F238E27FC236}">
                <a16:creationId xmlns:a16="http://schemas.microsoft.com/office/drawing/2014/main" id="{7B32F585-6009-4BB0-83B4-AC0CB6745071}"/>
              </a:ext>
            </a:extLst>
          </p:cNvPr>
          <p:cNvSpPr>
            <a:spLocks noGrp="1"/>
          </p:cNvSpPr>
          <p:nvPr>
            <p:ph idx="1"/>
            <p:custDataLst>
              <p:tags r:id="rId3"/>
            </p:custDataLst>
          </p:nvPr>
        </p:nvSpPr>
        <p:spPr/>
        <p:txBody>
          <a:bodyPr>
            <a:normAutofit lnSpcReduction="10000"/>
          </a:bodyPr>
          <a:lstStyle/>
          <a:p>
            <a:r>
              <a:rPr lang="fr-CA" noProof="0" dirty="0" smtClean="0"/>
              <a:t>Autorités responsables : </a:t>
            </a:r>
          </a:p>
          <a:p>
            <a:pPr lvl="1"/>
            <a:r>
              <a:rPr lang="fr-CA" noProof="0" dirty="0" smtClean="0"/>
              <a:t>Organismes, établissements, particuliers, gouvernements ou organisations autochtones, organismes sans but lucratif, sociétés, groupes communautaires ou autres organismes qui ont du pouvoir décisionnel [total ou partiel] dans une zone.</a:t>
            </a:r>
          </a:p>
          <a:p>
            <a:pPr lvl="1"/>
            <a:r>
              <a:rPr lang="fr-CA" noProof="0" dirty="0" smtClean="0"/>
              <a:t>Les autorités responsables « pertinentes » sont celles dont les décisions ou les actions pourraient affecter la capacité de la zone à conserver efficacement la biodiversité à long terme.</a:t>
            </a:r>
          </a:p>
          <a:p>
            <a:pPr lvl="1"/>
            <a:r>
              <a:rPr lang="fr-CA" noProof="0" dirty="0" smtClean="0"/>
              <a:t>Les autorités responsables « principales » sont celles qui sont responsables de la gouvernance quotidienne de la zone.</a:t>
            </a:r>
          </a:p>
          <a:p>
            <a:pPr lvl="1"/>
            <a:r>
              <a:rPr lang="fr-CA" noProof="0" dirty="0" smtClean="0"/>
              <a:t>Les « autorités de gestion » sont des entités responsables de la gestion et des opérations quotidiennes de la zone. Elles peuvent être les mêmes que les autorités responsables principales.</a:t>
            </a:r>
          </a:p>
          <a:p>
            <a:endParaRPr lang="fr-CA" noProof="0" dirty="0"/>
          </a:p>
        </p:txBody>
      </p:sp>
    </p:spTree>
    <p:extLst>
      <p:ext uri="{BB962C8B-B14F-4D97-AF65-F5344CB8AC3E}">
        <p14:creationId xmlns:p14="http://schemas.microsoft.com/office/powerpoint/2010/main" val="1532551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0540F00-C55B-4ECB-A117-BEF0DC18A876}"/>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F6B4A12D-6B26-4F39-8DDA-B9FC72D3AA48}"/>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727C553-E792-467B-AF7D-ECBFF6478A99}"/>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65DB31CA-52C2-40FB-9E25-D7A05FC5964F}"/>
              </a:ext>
            </a:extLst>
          </p:cNvPr>
          <p:cNvSpPr>
            <a:spLocks noGrp="1"/>
          </p:cNvSpPr>
          <p:nvPr>
            <p:ph type="title"/>
            <p:custDataLst>
              <p:tags r:id="rId2"/>
            </p:custDataLst>
          </p:nvPr>
        </p:nvSpPr>
        <p:spPr/>
        <p:txBody>
          <a:bodyPr/>
          <a:lstStyle/>
          <a:p>
            <a:r>
              <a:rPr lang="fr-CA" noProof="0" dirty="0" smtClean="0"/>
              <a:t>Termes clés supplémentaires</a:t>
            </a:r>
            <a:endParaRPr lang="fr-CA" noProof="0" dirty="0"/>
          </a:p>
        </p:txBody>
      </p:sp>
      <p:sp>
        <p:nvSpPr>
          <p:cNvPr id="3" name="Content Placeholder 2">
            <a:extLst>
              <a:ext uri="{FF2B5EF4-FFF2-40B4-BE49-F238E27FC236}">
                <a16:creationId xmlns:a16="http://schemas.microsoft.com/office/drawing/2014/main" id="{F4C29FF4-CE81-4AF0-B8C7-E44941EA816A}"/>
              </a:ext>
            </a:extLst>
          </p:cNvPr>
          <p:cNvSpPr>
            <a:spLocks noGrp="1"/>
          </p:cNvSpPr>
          <p:nvPr>
            <p:ph idx="1"/>
            <p:custDataLst>
              <p:tags r:id="rId3"/>
            </p:custDataLst>
          </p:nvPr>
        </p:nvSpPr>
        <p:spPr/>
        <p:txBody>
          <a:bodyPr>
            <a:normAutofit/>
          </a:bodyPr>
          <a:lstStyle/>
          <a:p>
            <a:r>
              <a:rPr lang="fr-CA" noProof="0" dirty="0" smtClean="0"/>
              <a:t>Régime de gestion : </a:t>
            </a:r>
          </a:p>
          <a:p>
            <a:pPr lvl="1"/>
            <a:r>
              <a:rPr lang="fr-CA" noProof="0" dirty="0" smtClean="0"/>
              <a:t>La façon dont une zone est gérée. </a:t>
            </a:r>
          </a:p>
          <a:p>
            <a:pPr lvl="1"/>
            <a:r>
              <a:rPr lang="fr-CA" noProof="0" dirty="0" smtClean="0"/>
              <a:t>Peut comprendre l’ensemble des règles énoncées dans les plans, les politiques et les mesures opérationnelles. </a:t>
            </a:r>
          </a:p>
          <a:p>
            <a:pPr lvl="1"/>
            <a:endParaRPr lang="fr-CA" noProof="0" dirty="0" smtClean="0"/>
          </a:p>
          <a:p>
            <a:r>
              <a:rPr lang="fr-CA" noProof="0" dirty="0" smtClean="0"/>
              <a:t>Escompté (ou attendu) :</a:t>
            </a:r>
          </a:p>
          <a:p>
            <a:pPr lvl="1"/>
            <a:r>
              <a:rPr lang="fr-CA" noProof="0" dirty="0" smtClean="0"/>
              <a:t>Considéré comme probable ou certain. </a:t>
            </a:r>
          </a:p>
          <a:p>
            <a:r>
              <a:rPr lang="fr-CA" noProof="0" dirty="0" smtClean="0"/>
              <a:t>Probablement</a:t>
            </a:r>
          </a:p>
          <a:p>
            <a:pPr lvl="1"/>
            <a:r>
              <a:rPr lang="fr-CA" noProof="0" dirty="0" smtClean="0"/>
              <a:t>Se produira probablement; on s’attend à cela.</a:t>
            </a:r>
          </a:p>
          <a:p>
            <a:endParaRPr lang="fr-CA" noProof="0" dirty="0"/>
          </a:p>
        </p:txBody>
      </p:sp>
    </p:spTree>
    <p:extLst>
      <p:ext uri="{BB962C8B-B14F-4D97-AF65-F5344CB8AC3E}">
        <p14:creationId xmlns:p14="http://schemas.microsoft.com/office/powerpoint/2010/main" val="23160956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E90C-5D08-485B-934C-C6758E27C19C}"/>
              </a:ext>
            </a:extLst>
          </p:cNvPr>
          <p:cNvSpPr>
            <a:spLocks noGrp="1"/>
          </p:cNvSpPr>
          <p:nvPr>
            <p:ph type="title"/>
            <p:custDataLst>
              <p:tags r:id="rId1"/>
            </p:custDataLst>
          </p:nvPr>
        </p:nvSpPr>
        <p:spPr/>
        <p:txBody>
          <a:bodyPr/>
          <a:lstStyle/>
          <a:p>
            <a:r>
              <a:rPr lang="fr-CA" noProof="0" dirty="0" smtClean="0"/>
              <a:t>Termes clés supplémentaires</a:t>
            </a:r>
            <a:endParaRPr lang="fr-CA" noProof="0" dirty="0"/>
          </a:p>
        </p:txBody>
      </p:sp>
      <p:sp>
        <p:nvSpPr>
          <p:cNvPr id="3" name="Content Placeholder 2">
            <a:extLst>
              <a:ext uri="{FF2B5EF4-FFF2-40B4-BE49-F238E27FC236}">
                <a16:creationId xmlns:a16="http://schemas.microsoft.com/office/drawing/2014/main" id="{A1951C16-1719-4890-A597-27B10654E3C2}"/>
              </a:ext>
            </a:extLst>
          </p:cNvPr>
          <p:cNvSpPr>
            <a:spLocks noGrp="1"/>
          </p:cNvSpPr>
          <p:nvPr>
            <p:ph idx="1"/>
            <p:custDataLst>
              <p:tags r:id="rId2"/>
            </p:custDataLst>
          </p:nvPr>
        </p:nvSpPr>
        <p:spPr/>
        <p:txBody>
          <a:bodyPr/>
          <a:lstStyle/>
          <a:p>
            <a:r>
              <a:rPr lang="fr-CA" noProof="0" dirty="0" smtClean="0"/>
              <a:t>Activité incompatible : </a:t>
            </a:r>
          </a:p>
          <a:p>
            <a:pPr lvl="1"/>
            <a:r>
              <a:rPr lang="fr-CA" noProof="0" dirty="0" smtClean="0"/>
              <a:t>Activité qui a des effets qui empêchent ou compromettent la conservation </a:t>
            </a:r>
            <a:r>
              <a:rPr lang="fr-CA" i="1" noProof="0" dirty="0" smtClean="0"/>
              <a:t>in situ</a:t>
            </a:r>
            <a:r>
              <a:rPr lang="fr-CA" noProof="0" dirty="0" smtClean="0"/>
              <a:t> de la biodiversité ou qui compromettent les objectifs de la zone. </a:t>
            </a:r>
          </a:p>
          <a:p>
            <a:r>
              <a:rPr lang="fr-CA" noProof="0" dirty="0" smtClean="0"/>
              <a:t>Activité potentiellement compatible :</a:t>
            </a:r>
          </a:p>
          <a:p>
            <a:pPr lvl="1"/>
            <a:r>
              <a:rPr lang="fr-CA" noProof="0" dirty="0" smtClean="0"/>
              <a:t>Activité qui, si elle est gérée efficacement (p. ex. à échelle, intensité, étendue ou portée limitées), ne compromettrait pas la conservation </a:t>
            </a:r>
            <a:r>
              <a:rPr lang="fr-CA" i="1" noProof="0" dirty="0" smtClean="0"/>
              <a:t>in situ</a:t>
            </a:r>
            <a:r>
              <a:rPr lang="fr-CA" noProof="0" dirty="0" smtClean="0"/>
              <a:t>.</a:t>
            </a:r>
          </a:p>
          <a:p>
            <a:r>
              <a:rPr lang="fr-CA" noProof="0" dirty="0" smtClean="0"/>
              <a:t>Activité compatible :</a:t>
            </a:r>
          </a:p>
          <a:p>
            <a:pPr lvl="1"/>
            <a:r>
              <a:rPr lang="fr-CA" noProof="0" dirty="0" smtClean="0"/>
              <a:t>Activité qui ne compromet pas la conservation </a:t>
            </a:r>
            <a:r>
              <a:rPr lang="fr-CA" i="1" noProof="0" dirty="0" smtClean="0"/>
              <a:t>in situ</a:t>
            </a:r>
            <a:r>
              <a:rPr lang="fr-CA" noProof="0" dirty="0" smtClean="0"/>
              <a:t>, peu importe l’échelle, l’intensité, l’étendue, etc. à laquelle elle se déroule.</a:t>
            </a:r>
            <a:endParaRPr lang="fr-CA" noProof="0" dirty="0"/>
          </a:p>
        </p:txBody>
      </p:sp>
      <p:grpSp>
        <p:nvGrpSpPr>
          <p:cNvPr id="4" name="Group 3">
            <a:extLst>
              <a:ext uri="{FF2B5EF4-FFF2-40B4-BE49-F238E27FC236}">
                <a16:creationId xmlns:a16="http://schemas.microsoft.com/office/drawing/2014/main" id="{811E8E1A-BEDA-4DCD-810D-6AEAD41F4604}"/>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55100DA3-0031-46AF-A025-4F6BF31BD153}"/>
                </a:ext>
              </a:extLst>
            </p:cNvPr>
            <p:cNvPicPr>
              <a:picLocks noChangeAspect="1"/>
            </p:cNvPicPr>
            <p:nvPr/>
          </p:nvPicPr>
          <p:blipFill rotWithShape="1">
            <a:blip r:embed="rId5"/>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2ACC81D-0746-4814-BF85-A5A9A2A88044}"/>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09568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B1CBF6D-1A28-4880-BEAC-F236CF405F12}"/>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A1637D35-9EA5-438C-BE32-3106E6C8D302}"/>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ED9135D1-FB1D-4784-8D62-6CBF5153E28C}"/>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159425C-104A-4D07-9CB2-3D4C7C225C21}"/>
              </a:ext>
            </a:extLst>
          </p:cNvPr>
          <p:cNvSpPr>
            <a:spLocks noGrp="1"/>
          </p:cNvSpPr>
          <p:nvPr>
            <p:ph type="title"/>
            <p:custDataLst>
              <p:tags r:id="rId2"/>
            </p:custDataLst>
          </p:nvPr>
        </p:nvSpPr>
        <p:spPr/>
        <p:txBody>
          <a:bodyPr/>
          <a:lstStyle/>
          <a:p>
            <a:r>
              <a:rPr lang="fr-CA" noProof="0" dirty="0" smtClean="0"/>
              <a:t>Critère — Espace géographique (AP = AMCEZ)</a:t>
            </a:r>
            <a:endParaRPr lang="fr-CA" noProof="0" dirty="0"/>
          </a:p>
        </p:txBody>
      </p:sp>
      <p:sp>
        <p:nvSpPr>
          <p:cNvPr id="3" name="Content Placeholder 2">
            <a:extLst>
              <a:ext uri="{FF2B5EF4-FFF2-40B4-BE49-F238E27FC236}">
                <a16:creationId xmlns:a16="http://schemas.microsoft.com/office/drawing/2014/main" id="{9EBD9D0B-FBFE-4919-B37A-99F34284466D}"/>
              </a:ext>
            </a:extLst>
          </p:cNvPr>
          <p:cNvSpPr>
            <a:spLocks noGrp="1"/>
          </p:cNvSpPr>
          <p:nvPr>
            <p:ph idx="1"/>
            <p:custDataLst>
              <p:tags r:id="rId3"/>
            </p:custDataLst>
          </p:nvPr>
        </p:nvSpPr>
        <p:spPr/>
        <p:txBody>
          <a:bodyPr>
            <a:normAutofit fontScale="85000" lnSpcReduction="20000"/>
          </a:bodyPr>
          <a:lstStyle/>
          <a:p>
            <a:r>
              <a:rPr lang="fr-CA" noProof="0" dirty="0" smtClean="0"/>
              <a:t>Destiné à s’assurer que la zone à laquelle s’appliquent les mesures de conservation est clairement définie géographiquement ou comprise. </a:t>
            </a:r>
          </a:p>
          <a:p>
            <a:r>
              <a:rPr lang="fr-CA" noProof="0" dirty="0" smtClean="0"/>
              <a:t>Cela appuie :</a:t>
            </a:r>
          </a:p>
          <a:p>
            <a:pPr lvl="1"/>
            <a:r>
              <a:rPr lang="fr-CA" noProof="0" dirty="0" smtClean="0"/>
              <a:t>la mise en œuvre des mesures de conservation;</a:t>
            </a:r>
          </a:p>
          <a:p>
            <a:pPr lvl="1"/>
            <a:r>
              <a:rPr lang="fr-CA" noProof="0" dirty="0" smtClean="0"/>
              <a:t>le processus de comptabilité et d’information financière;</a:t>
            </a:r>
          </a:p>
          <a:p>
            <a:pPr lvl="1"/>
            <a:r>
              <a:rPr lang="fr-CA" noProof="0" dirty="0" smtClean="0"/>
              <a:t>la mise en application des règles;</a:t>
            </a:r>
          </a:p>
          <a:p>
            <a:pPr lvl="1"/>
            <a:r>
              <a:rPr lang="fr-CA" noProof="0" dirty="0" smtClean="0"/>
              <a:t>l’identification des autorités responsables pertinentes;</a:t>
            </a:r>
          </a:p>
          <a:p>
            <a:pPr lvl="1"/>
            <a:r>
              <a:rPr lang="fr-CA" noProof="0" dirty="0" smtClean="0"/>
              <a:t>la sensibilisation du public à la zone. </a:t>
            </a:r>
          </a:p>
          <a:p>
            <a:r>
              <a:rPr lang="fr-CA" noProof="0" dirty="0" smtClean="0"/>
              <a:t>L’espace reste le même dans le temps. Il n’est généralement pas « déplaçable » (sauf peut-être lorsqu’une limite naturelle, comme un rivage, change).</a:t>
            </a:r>
          </a:p>
          <a:p>
            <a:r>
              <a:rPr lang="fr-CA" noProof="0" dirty="0" smtClean="0"/>
              <a:t>L’« espace géographique » est lié au « long terme » et à la « durée » — les mesures qui s’appliquent à une zone pendant un certain temps et qui sont ensuite transférées à une autre zone ne satisfont pas aux critères « espace </a:t>
            </a:r>
            <a:br>
              <a:rPr lang="fr-CA" noProof="0" dirty="0" smtClean="0"/>
            </a:br>
            <a:r>
              <a:rPr lang="fr-CA" noProof="0" dirty="0" smtClean="0"/>
              <a:t>géographique » ou « long terme ».</a:t>
            </a:r>
          </a:p>
          <a:p>
            <a:endParaRPr lang="fr-CA" noProof="0" dirty="0"/>
          </a:p>
        </p:txBody>
      </p:sp>
    </p:spTree>
    <p:extLst>
      <p:ext uri="{BB962C8B-B14F-4D97-AF65-F5344CB8AC3E}">
        <p14:creationId xmlns:p14="http://schemas.microsoft.com/office/powerpoint/2010/main" val="37677181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FFC2FFC-0906-4C82-8EC9-F650D0FD1746}"/>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260D462-5701-4B5A-8257-D2C18C50DA26}"/>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C4A4FD6-BCDA-45A7-AA76-24A0DCA87CAD}"/>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BB366B0-5E59-450C-BDA7-22D5E4A9F160}"/>
              </a:ext>
            </a:extLst>
          </p:cNvPr>
          <p:cNvSpPr>
            <a:spLocks noGrp="1"/>
          </p:cNvSpPr>
          <p:nvPr>
            <p:ph type="title"/>
            <p:custDataLst>
              <p:tags r:id="rId2"/>
            </p:custDataLst>
          </p:nvPr>
        </p:nvSpPr>
        <p:spPr/>
        <p:txBody>
          <a:bodyPr/>
          <a:lstStyle/>
          <a:p>
            <a:r>
              <a:rPr lang="fr-CA" noProof="0" dirty="0" smtClean="0"/>
              <a:t>Critère — Espace géographique (AP = AMCEZ)</a:t>
            </a:r>
            <a:endParaRPr lang="fr-CA" noProof="0" dirty="0"/>
          </a:p>
        </p:txBody>
      </p:sp>
      <p:sp>
        <p:nvSpPr>
          <p:cNvPr id="3" name="Content Placeholder 2">
            <a:extLst>
              <a:ext uri="{FF2B5EF4-FFF2-40B4-BE49-F238E27FC236}">
                <a16:creationId xmlns:a16="http://schemas.microsoft.com/office/drawing/2014/main" id="{E98FAB26-6A5C-4B8F-81B9-1983046B7736}"/>
              </a:ext>
            </a:extLst>
          </p:cNvPr>
          <p:cNvSpPr>
            <a:spLocks noGrp="1"/>
          </p:cNvSpPr>
          <p:nvPr>
            <p:ph idx="1"/>
            <p:custDataLst>
              <p:tags r:id="rId3"/>
            </p:custDataLst>
          </p:nvPr>
        </p:nvSpPr>
        <p:spPr/>
        <p:txBody>
          <a:bodyPr>
            <a:normAutofit fontScale="85000" lnSpcReduction="20000"/>
          </a:bodyPr>
          <a:lstStyle/>
          <a:p>
            <a:r>
              <a:rPr lang="fr-CA" noProof="0" dirty="0" smtClean="0"/>
              <a:t>Le terme « clairement défini » implique que la zone est définie dans l’espace et que les limites sont convenues et effectivement délimitées d’une manière ou d’une autre, par exemple par :</a:t>
            </a:r>
          </a:p>
          <a:p>
            <a:pPr lvl="1"/>
            <a:r>
              <a:rPr lang="fr-CA" noProof="0" dirty="0" smtClean="0"/>
              <a:t>des panneaux de signalisation;</a:t>
            </a:r>
          </a:p>
          <a:p>
            <a:pPr lvl="1"/>
            <a:r>
              <a:rPr lang="fr-CA" noProof="0" dirty="0" smtClean="0"/>
              <a:t>des cartes;</a:t>
            </a:r>
          </a:p>
          <a:p>
            <a:pPr lvl="1"/>
            <a:r>
              <a:rPr lang="fr-CA" noProof="0" dirty="0" smtClean="0"/>
              <a:t>des bornes d’arpentage;</a:t>
            </a:r>
          </a:p>
          <a:p>
            <a:pPr lvl="1"/>
            <a:r>
              <a:rPr lang="fr-CA" noProof="0" dirty="0" smtClean="0"/>
              <a:t>les caractéristiques physiques qui correspondent à la limite légale. </a:t>
            </a:r>
          </a:p>
          <a:p>
            <a:r>
              <a:rPr lang="fr-CA" noProof="0" dirty="0" smtClean="0"/>
              <a:t>Bien que les limites ne soient pas toujours accessibles au public, elles devraient l’être pour :</a:t>
            </a:r>
          </a:p>
          <a:p>
            <a:pPr lvl="1"/>
            <a:r>
              <a:rPr lang="fr-CA" noProof="0" dirty="0" smtClean="0"/>
              <a:t>les décideurs;</a:t>
            </a:r>
          </a:p>
          <a:p>
            <a:pPr lvl="1"/>
            <a:r>
              <a:rPr lang="fr-CA" noProof="0" dirty="0" smtClean="0"/>
              <a:t>les autorités responsables et de gestion;</a:t>
            </a:r>
          </a:p>
          <a:p>
            <a:pPr lvl="1"/>
            <a:r>
              <a:rPr lang="fr-CA" noProof="0" dirty="0" smtClean="0"/>
              <a:t>les personnes qui entreprennent des activités susceptibles de dégrader le site.</a:t>
            </a:r>
          </a:p>
          <a:p>
            <a:r>
              <a:rPr lang="fr-CA" noProof="0" dirty="0" smtClean="0"/>
              <a:t>Une limite devrait être suffisamment reconnaissable pour assurer la conformité aux objectifs de gestion et permettre de prendre des mesures contre les infractions. </a:t>
            </a:r>
          </a:p>
          <a:p>
            <a:endParaRPr lang="fr-CA" noProof="0" dirty="0"/>
          </a:p>
        </p:txBody>
      </p:sp>
    </p:spTree>
    <p:extLst>
      <p:ext uri="{BB962C8B-B14F-4D97-AF65-F5344CB8AC3E}">
        <p14:creationId xmlns:p14="http://schemas.microsoft.com/office/powerpoint/2010/main" val="2142800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2685F00-DD42-4961-A182-BC869D47FAB7}"/>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B6E4C2C8-3378-4CFE-979E-403B8C23E038}"/>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29701732-A639-4F26-8ADE-71159D34D8BC}"/>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94C5F920-D625-4F62-BA9F-50551861874F}"/>
              </a:ext>
            </a:extLst>
          </p:cNvPr>
          <p:cNvSpPr>
            <a:spLocks noGrp="1"/>
          </p:cNvSpPr>
          <p:nvPr>
            <p:ph type="title"/>
            <p:custDataLst>
              <p:tags r:id="rId2"/>
            </p:custDataLst>
          </p:nvPr>
        </p:nvSpPr>
        <p:spPr/>
        <p:txBody>
          <a:bodyPr/>
          <a:lstStyle/>
          <a:p>
            <a:r>
              <a:rPr lang="fr-CA" noProof="0" dirty="0" smtClean="0"/>
              <a:t>Critère — Espace géographique (AP = AMCEZ)</a:t>
            </a:r>
            <a:endParaRPr lang="fr-CA" noProof="0" dirty="0"/>
          </a:p>
        </p:txBody>
      </p:sp>
      <p:sp>
        <p:nvSpPr>
          <p:cNvPr id="3" name="Content Placeholder 2">
            <a:extLst>
              <a:ext uri="{FF2B5EF4-FFF2-40B4-BE49-F238E27FC236}">
                <a16:creationId xmlns:a16="http://schemas.microsoft.com/office/drawing/2014/main" id="{5D019AB5-4412-4799-AE3C-DDF2083E2C03}"/>
              </a:ext>
            </a:extLst>
          </p:cNvPr>
          <p:cNvSpPr>
            <a:spLocks noGrp="1"/>
          </p:cNvSpPr>
          <p:nvPr>
            <p:ph idx="1"/>
            <p:custDataLst>
              <p:tags r:id="rId3"/>
            </p:custDataLst>
          </p:nvPr>
        </p:nvSpPr>
        <p:spPr/>
        <p:txBody>
          <a:bodyPr>
            <a:normAutofit fontScale="85000" lnSpcReduction="20000"/>
          </a:bodyPr>
          <a:lstStyle/>
          <a:p>
            <a:r>
              <a:rPr lang="fr-CA" noProof="0" dirty="0" smtClean="0"/>
              <a:t>L’espace géographique en question peut également être un sous-ensemble d’une zone ou d’un ou plusieurs mécanismes plus vastes. </a:t>
            </a:r>
          </a:p>
          <a:p>
            <a:r>
              <a:rPr lang="fr-CA" noProof="0" dirty="0" smtClean="0"/>
              <a:t>Il peut être approprié d’évaluer séparément les différents secteurs d’une zone si le dépistage devient difficile ou produit des résultats inexacts en raison de différences :</a:t>
            </a:r>
          </a:p>
          <a:p>
            <a:pPr lvl="1"/>
            <a:r>
              <a:rPr lang="fr-CA" noProof="0" dirty="0" smtClean="0"/>
              <a:t>divers mécanismes s’appliquant à différentes portions;</a:t>
            </a:r>
          </a:p>
          <a:p>
            <a:pPr lvl="1"/>
            <a:r>
              <a:rPr lang="fr-CA" noProof="0" dirty="0" smtClean="0"/>
              <a:t>les autorités de gouvernance responsables de différentes parties;</a:t>
            </a:r>
          </a:p>
          <a:p>
            <a:pPr lvl="1"/>
            <a:r>
              <a:rPr lang="fr-CA" noProof="0" dirty="0" smtClean="0"/>
              <a:t>les activités interdites et permises dans différents secteurs;</a:t>
            </a:r>
          </a:p>
          <a:p>
            <a:pPr lvl="1"/>
            <a:r>
              <a:rPr lang="fr-CA" noProof="0" dirty="0" smtClean="0"/>
              <a:t>les objectifs de gestion de divers secteurs;</a:t>
            </a:r>
          </a:p>
          <a:p>
            <a:pPr lvl="1"/>
            <a:r>
              <a:rPr lang="fr-CA" noProof="0" dirty="0" smtClean="0"/>
              <a:t>les degrés d’intégrité écologique dus aux différents régimes de gestion;</a:t>
            </a:r>
          </a:p>
          <a:p>
            <a:pPr lvl="1"/>
            <a:r>
              <a:rPr lang="fr-CA" noProof="0" dirty="0" smtClean="0"/>
              <a:t>etc.</a:t>
            </a:r>
          </a:p>
          <a:p>
            <a:pPr marL="0" indent="0">
              <a:buNone/>
            </a:pPr>
            <a:r>
              <a:rPr lang="fr-CA" noProof="0" dirty="0" smtClean="0"/>
              <a:t>Ces différences pourraient mener à des résultats différents en matière de biodiversité ou à des probabilités différentes de réaliser la conservation </a:t>
            </a:r>
            <a:r>
              <a:rPr lang="fr-CA" i="1" noProof="0" dirty="0" smtClean="0"/>
              <a:t>in situ</a:t>
            </a:r>
            <a:r>
              <a:rPr lang="fr-CA" noProof="0" dirty="0" smtClean="0"/>
              <a:t> de la biodiversité à long terme dans différentes parties de la zone.</a:t>
            </a:r>
          </a:p>
          <a:p>
            <a:endParaRPr lang="fr-CA" noProof="0" dirty="0"/>
          </a:p>
        </p:txBody>
      </p:sp>
    </p:spTree>
    <p:extLst>
      <p:ext uri="{BB962C8B-B14F-4D97-AF65-F5344CB8AC3E}">
        <p14:creationId xmlns:p14="http://schemas.microsoft.com/office/powerpoint/2010/main" val="440183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9E59-B154-484E-A83A-AB1182DE0797}"/>
              </a:ext>
            </a:extLst>
          </p:cNvPr>
          <p:cNvSpPr>
            <a:spLocks noGrp="1"/>
          </p:cNvSpPr>
          <p:nvPr>
            <p:ph type="title"/>
            <p:custDataLst>
              <p:tags r:id="rId1"/>
            </p:custDataLst>
          </p:nvPr>
        </p:nvSpPr>
        <p:spPr/>
        <p:txBody>
          <a:bodyPr/>
          <a:lstStyle/>
          <a:p>
            <a:r>
              <a:rPr lang="fr-CA" noProof="0" dirty="0" smtClean="0"/>
              <a:t>Critère — Espace géographique (AP = AMCEZ)</a:t>
            </a:r>
            <a:endParaRPr lang="fr-CA" noProof="0" dirty="0"/>
          </a:p>
        </p:txBody>
      </p:sp>
      <p:sp>
        <p:nvSpPr>
          <p:cNvPr id="3" name="Content Placeholder 2">
            <a:extLst>
              <a:ext uri="{FF2B5EF4-FFF2-40B4-BE49-F238E27FC236}">
                <a16:creationId xmlns:a16="http://schemas.microsoft.com/office/drawing/2014/main" id="{20133F6D-4AAC-472C-AE2D-A809F3AA7B02}"/>
              </a:ext>
            </a:extLst>
          </p:cNvPr>
          <p:cNvSpPr>
            <a:spLocks noGrp="1"/>
          </p:cNvSpPr>
          <p:nvPr>
            <p:ph idx="1"/>
            <p:custDataLst>
              <p:tags r:id="rId2"/>
            </p:custDataLst>
          </p:nvPr>
        </p:nvSpPr>
        <p:spPr>
          <a:xfrm>
            <a:off x="838200" y="1485140"/>
            <a:ext cx="10515600" cy="4351338"/>
          </a:xfrm>
        </p:spPr>
        <p:txBody>
          <a:bodyPr>
            <a:normAutofit/>
          </a:bodyPr>
          <a:lstStyle/>
          <a:p>
            <a:r>
              <a:rPr lang="fr-CA" noProof="0" dirty="0" smtClean="0"/>
              <a:t>Les aires protégées et les AMCEZ sont généralement évaluées et signalées sur une base aréolaire, c’est-à-dire en deux dimensions. </a:t>
            </a:r>
          </a:p>
          <a:p>
            <a:r>
              <a:rPr lang="fr-CA" noProof="0" dirty="0" smtClean="0"/>
              <a:t>Cependant, le terme « espace géographique » est utilisé par l’UICN et la CDB sous la forme de « zone géographique » pour encourager les évaluateurs à prendre en considération les implications de la troisième dimension de l’espace géographique — la dimension verticale — sur la capacité d’une zone à conserver efficacement la biodiversité. Par exemple,</a:t>
            </a:r>
          </a:p>
          <a:p>
            <a:pPr lvl="2"/>
            <a:r>
              <a:rPr lang="fr-CA" noProof="0" dirty="0" smtClean="0"/>
              <a:t>l’assèchement de la zone biotique par l’exploitation minière souterraine;</a:t>
            </a:r>
          </a:p>
          <a:p>
            <a:pPr lvl="2"/>
            <a:r>
              <a:rPr lang="fr-CA" noProof="0" dirty="0" smtClean="0"/>
              <a:t>les vols à basse altitude perturbant les troupeaux de caribous.</a:t>
            </a:r>
          </a:p>
          <a:p>
            <a:endParaRPr lang="fr-CA" noProof="0" dirty="0"/>
          </a:p>
        </p:txBody>
      </p:sp>
      <p:grpSp>
        <p:nvGrpSpPr>
          <p:cNvPr id="4" name="Group 3">
            <a:extLst>
              <a:ext uri="{FF2B5EF4-FFF2-40B4-BE49-F238E27FC236}">
                <a16:creationId xmlns:a16="http://schemas.microsoft.com/office/drawing/2014/main" id="{107BCC9F-92C0-447A-90A0-A7102D242ED1}"/>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E878C61-DA62-4F63-A5EE-068A5AE11CE1}"/>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8E12DD8B-3104-49B9-961F-0A803F28D875}"/>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4636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89F8E-14F8-4538-8E64-958C95C36C82}"/>
              </a:ext>
            </a:extLst>
          </p:cNvPr>
          <p:cNvSpPr>
            <a:spLocks noGrp="1"/>
          </p:cNvSpPr>
          <p:nvPr>
            <p:ph type="title"/>
            <p:custDataLst>
              <p:tags r:id="rId1"/>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C22A9E50-EEB2-482F-B02D-3D2091670591}"/>
              </a:ext>
            </a:extLst>
          </p:cNvPr>
          <p:cNvSpPr>
            <a:spLocks noGrp="1"/>
          </p:cNvSpPr>
          <p:nvPr>
            <p:ph idx="1"/>
            <p:custDataLst>
              <p:tags r:id="rId2"/>
            </p:custDataLst>
          </p:nvPr>
        </p:nvSpPr>
        <p:spPr>
          <a:xfrm>
            <a:off x="838200" y="1329678"/>
            <a:ext cx="10515600" cy="4351338"/>
          </a:xfrm>
        </p:spPr>
        <p:txBody>
          <a:bodyPr>
            <a:normAutofit fontScale="92500" lnSpcReduction="20000"/>
          </a:bodyPr>
          <a:lstStyle/>
          <a:p>
            <a:r>
              <a:rPr lang="fr-CA" noProof="0" dirty="0" smtClean="0"/>
              <a:t>Moyens efficaces — 1 : Le moyen efficace 1 examine la </a:t>
            </a:r>
            <a:r>
              <a:rPr lang="fr-CA" u="sng" noProof="0" dirty="0" smtClean="0"/>
              <a:t>capacité</a:t>
            </a:r>
            <a:r>
              <a:rPr lang="fr-CA" noProof="0" dirty="0" smtClean="0"/>
              <a:t> des mécanismes à permettre aux autorités gouvernementales de prévenir, contrôler et/ou gérer les activités qui pourraient avoir un impact négatif sur la conservation </a:t>
            </a:r>
            <a:r>
              <a:rPr lang="fr-CA" i="1" noProof="0" dirty="0" smtClean="0"/>
              <a:t>in situ </a:t>
            </a:r>
            <a:r>
              <a:rPr lang="fr-CA" noProof="0" dirty="0" smtClean="0"/>
              <a:t>de la biodiversité. </a:t>
            </a:r>
          </a:p>
          <a:p>
            <a:r>
              <a:rPr lang="fr-CA" noProof="0" dirty="0" smtClean="0"/>
              <a:t>De nombreux types d’activités humaines peuvent avoir un impact négatif ou nuire à la biodiversité. </a:t>
            </a:r>
          </a:p>
          <a:p>
            <a:r>
              <a:rPr lang="fr-CA" noProof="0" dirty="0" smtClean="0"/>
              <a:t>Pour être efficace, un mécanisme, seul ou avec d’autres outils, doit pouvoir prévenir les impacts négatifs sur la biodiversité et la zone biotique. </a:t>
            </a:r>
          </a:p>
          <a:p>
            <a:r>
              <a:rPr lang="fr-CA" noProof="0" dirty="0" smtClean="0"/>
              <a:t>Cela peut se faire en </a:t>
            </a:r>
            <a:r>
              <a:rPr lang="fr-CA" u="sng" noProof="0" dirty="0" smtClean="0"/>
              <a:t>excluant les activités incompatibles</a:t>
            </a:r>
            <a:r>
              <a:rPr lang="fr-CA" noProof="0" dirty="0" smtClean="0"/>
              <a:t> et en </a:t>
            </a:r>
            <a:r>
              <a:rPr lang="fr-CA" u="sng" noProof="0" dirty="0" smtClean="0"/>
              <a:t>contrôlant ou en gérant des activités potentiellement compatibles</a:t>
            </a:r>
            <a:r>
              <a:rPr lang="fr-CA" noProof="0" dirty="0" smtClean="0"/>
              <a:t>. </a:t>
            </a:r>
          </a:p>
          <a:p>
            <a:r>
              <a:rPr lang="fr-CA" noProof="0" dirty="0" smtClean="0"/>
              <a:t>Une </a:t>
            </a:r>
            <a:r>
              <a:rPr lang="fr-CA" i="1" noProof="0" dirty="0" smtClean="0"/>
              <a:t>activité potentiellement compatible</a:t>
            </a:r>
            <a:r>
              <a:rPr lang="fr-CA" noProof="0" dirty="0" smtClean="0"/>
              <a:t> </a:t>
            </a:r>
            <a:r>
              <a:rPr lang="fr-CA" u="sng" noProof="0" dirty="0" smtClean="0"/>
              <a:t>peut devenir</a:t>
            </a:r>
            <a:r>
              <a:rPr lang="fr-CA" noProof="0" dirty="0" smtClean="0"/>
              <a:t> une </a:t>
            </a:r>
            <a:r>
              <a:rPr lang="fr-CA" i="1" noProof="0" dirty="0" smtClean="0"/>
              <a:t>activité incompatible</a:t>
            </a:r>
            <a:r>
              <a:rPr lang="fr-CA" noProof="0" dirty="0" smtClean="0"/>
              <a:t> si l’autorité de gestion n’a pas la capacité suffisante pour garantir que la conservation</a:t>
            </a:r>
            <a:r>
              <a:rPr lang="fr-CA" i="1" noProof="0" dirty="0" smtClean="0"/>
              <a:t> in situ</a:t>
            </a:r>
            <a:r>
              <a:rPr lang="fr-CA" noProof="0" dirty="0" smtClean="0"/>
              <a:t> ne soit pas compromise.</a:t>
            </a:r>
            <a:endParaRPr lang="fr-CA" noProof="0" dirty="0"/>
          </a:p>
        </p:txBody>
      </p:sp>
      <p:grpSp>
        <p:nvGrpSpPr>
          <p:cNvPr id="4" name="Group 3">
            <a:extLst>
              <a:ext uri="{FF2B5EF4-FFF2-40B4-BE49-F238E27FC236}">
                <a16:creationId xmlns:a16="http://schemas.microsoft.com/office/drawing/2014/main" id="{1308387B-B988-4200-9E5E-EC0C4910AB78}"/>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DAF75B0-E067-4F6C-A0A7-D7585571D332}"/>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87568CCA-F953-46A9-BCF7-3A83515DC49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23664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87D4-7B79-432B-A662-CE34CC7DA1C7}"/>
              </a:ext>
            </a:extLst>
          </p:cNvPr>
          <p:cNvSpPr>
            <a:spLocks noGrp="1"/>
          </p:cNvSpPr>
          <p:nvPr>
            <p:ph type="title"/>
            <p:custDataLst>
              <p:tags r:id="rId1"/>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DFE7695C-9532-4E84-B282-C15C2FB5B616}"/>
              </a:ext>
            </a:extLst>
          </p:cNvPr>
          <p:cNvSpPr>
            <a:spLocks noGrp="1"/>
          </p:cNvSpPr>
          <p:nvPr>
            <p:ph idx="1"/>
            <p:custDataLst>
              <p:tags r:id="rId2"/>
            </p:custDataLst>
          </p:nvPr>
        </p:nvSpPr>
        <p:spPr/>
        <p:txBody>
          <a:bodyPr>
            <a:normAutofit fontScale="92500" lnSpcReduction="10000"/>
          </a:bodyPr>
          <a:lstStyle/>
          <a:p>
            <a:r>
              <a:rPr lang="fr-CA" noProof="0" dirty="0" smtClean="0"/>
              <a:t>La </a:t>
            </a:r>
            <a:r>
              <a:rPr lang="fr-CA" u="sng" noProof="0" dirty="0" smtClean="0"/>
              <a:t>capacité</a:t>
            </a:r>
            <a:r>
              <a:rPr lang="fr-CA" noProof="0" dirty="0" smtClean="0"/>
              <a:t> d’exclure ou de gérer des activités pourrait être accordée à l’autorité ou aux autorités dirigeantes par des </a:t>
            </a:r>
            <a:r>
              <a:rPr lang="fr-CA" u="sng" noProof="0" dirty="0" smtClean="0"/>
              <a:t>mesures juridiques (c.-à-d. législatives ou réglementaires)</a:t>
            </a:r>
            <a:r>
              <a:rPr lang="fr-CA" noProof="0" dirty="0" smtClean="0"/>
              <a:t> ou </a:t>
            </a:r>
            <a:r>
              <a:rPr lang="fr-CA" u="sng" noProof="0" dirty="0" smtClean="0"/>
              <a:t>d’autres moyens efficaces (et dans certains cas juridiques)</a:t>
            </a:r>
            <a:r>
              <a:rPr lang="fr-CA" noProof="0" dirty="0" smtClean="0"/>
              <a:t>, qui pourraient inclure :</a:t>
            </a:r>
          </a:p>
          <a:p>
            <a:pPr lvl="1"/>
            <a:r>
              <a:rPr lang="fr-CA" noProof="0" dirty="0" smtClean="0"/>
              <a:t>lois coutumières</a:t>
            </a:r>
          </a:p>
          <a:p>
            <a:pPr lvl="1"/>
            <a:r>
              <a:rPr lang="fr-CA" noProof="0" dirty="0" smtClean="0"/>
              <a:t>accords contraignants</a:t>
            </a:r>
          </a:p>
          <a:p>
            <a:pPr lvl="1"/>
            <a:r>
              <a:rPr lang="fr-CA" noProof="0" dirty="0" smtClean="0"/>
              <a:t>influence</a:t>
            </a:r>
          </a:p>
          <a:p>
            <a:pPr lvl="1"/>
            <a:r>
              <a:rPr lang="fr-CA" noProof="0" dirty="0" smtClean="0"/>
              <a:t>partage d’information</a:t>
            </a:r>
          </a:p>
          <a:p>
            <a:pPr lvl="1"/>
            <a:r>
              <a:rPr lang="fr-CA" noProof="0" dirty="0" smtClean="0"/>
              <a:t>instruments politiques</a:t>
            </a:r>
          </a:p>
          <a:p>
            <a:pPr lvl="1"/>
            <a:r>
              <a:rPr lang="fr-CA" noProof="0" dirty="0" smtClean="0"/>
              <a:t>négociation</a:t>
            </a:r>
          </a:p>
          <a:p>
            <a:pPr lvl="1"/>
            <a:r>
              <a:rPr lang="fr-CA" noProof="0" dirty="0" smtClean="0"/>
              <a:t>accords</a:t>
            </a:r>
          </a:p>
          <a:p>
            <a:pPr lvl="1"/>
            <a:r>
              <a:rPr lang="fr-CA" noProof="0" dirty="0" smtClean="0"/>
              <a:t>partenariats</a:t>
            </a:r>
          </a:p>
          <a:p>
            <a:pPr lvl="1"/>
            <a:r>
              <a:rPr lang="fr-CA" noProof="0" dirty="0" smtClean="0"/>
              <a:t>marchés</a:t>
            </a:r>
          </a:p>
          <a:p>
            <a:endParaRPr lang="fr-CA" noProof="0" dirty="0"/>
          </a:p>
        </p:txBody>
      </p:sp>
      <p:grpSp>
        <p:nvGrpSpPr>
          <p:cNvPr id="4" name="Group 3">
            <a:extLst>
              <a:ext uri="{FF2B5EF4-FFF2-40B4-BE49-F238E27FC236}">
                <a16:creationId xmlns:a16="http://schemas.microsoft.com/office/drawing/2014/main" id="{CD01F5E4-DEAA-4398-ADFC-12E0E229D78A}"/>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944E672-6316-48E3-8CC7-58BD07C2F59D}"/>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7863846-1E99-4C68-BBAC-7EE9108F1B5D}"/>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38606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87D4-7B79-432B-A662-CE34CC7DA1C7}"/>
              </a:ext>
            </a:extLst>
          </p:cNvPr>
          <p:cNvSpPr>
            <a:spLocks noGrp="1"/>
          </p:cNvSpPr>
          <p:nvPr>
            <p:ph type="title"/>
            <p:custDataLst>
              <p:tags r:id="rId1"/>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DFE7695C-9532-4E84-B282-C15C2FB5B616}"/>
              </a:ext>
            </a:extLst>
          </p:cNvPr>
          <p:cNvSpPr>
            <a:spLocks noGrp="1"/>
          </p:cNvSpPr>
          <p:nvPr>
            <p:ph idx="1"/>
            <p:custDataLst>
              <p:tags r:id="rId2"/>
            </p:custDataLst>
          </p:nvPr>
        </p:nvSpPr>
        <p:spPr/>
        <p:txBody>
          <a:bodyPr>
            <a:normAutofit/>
          </a:bodyPr>
          <a:lstStyle/>
          <a:p>
            <a:r>
              <a:rPr lang="fr-CA" noProof="0" dirty="0" smtClean="0"/>
              <a:t>L’existence de multiples « autorités responsables » pertinentes (un cas fréquent) signifie souvent que de multiples mécanismes doivent être utilisés en combinaison pour créer des « moyens efficaces ».</a:t>
            </a:r>
          </a:p>
          <a:p>
            <a:endParaRPr lang="fr-CA" noProof="0" dirty="0"/>
          </a:p>
        </p:txBody>
      </p:sp>
      <p:grpSp>
        <p:nvGrpSpPr>
          <p:cNvPr id="4" name="Group 3">
            <a:extLst>
              <a:ext uri="{FF2B5EF4-FFF2-40B4-BE49-F238E27FC236}">
                <a16:creationId xmlns:a16="http://schemas.microsoft.com/office/drawing/2014/main" id="{2DF16928-F12E-46A1-9583-4737D8E7ECBE}"/>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5EB8ACB-5FF3-4767-AF99-1B453480FC9E}"/>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7126F27-C9B2-419F-A241-2B0A83CC490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2951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5F56EBB-1822-4943-9CF1-E5C2A93F35E4}"/>
              </a:ext>
            </a:extLst>
          </p:cNvPr>
          <p:cNvGrpSpPr/>
          <p:nvPr>
            <p:custDataLst>
              <p:tags r:id="rId1"/>
            </p:custDataLst>
          </p:nvPr>
        </p:nvGrpSpPr>
        <p:grpSpPr>
          <a:xfrm>
            <a:off x="6555957" y="5393427"/>
            <a:ext cx="5084673" cy="1191433"/>
            <a:chOff x="465235" y="5215303"/>
            <a:chExt cx="6037091" cy="1504094"/>
          </a:xfrm>
        </p:grpSpPr>
        <p:pic>
          <p:nvPicPr>
            <p:cNvPr id="5" name="Picture 4">
              <a:extLst>
                <a:ext uri="{FF2B5EF4-FFF2-40B4-BE49-F238E27FC236}">
                  <a16:creationId xmlns:a16="http://schemas.microsoft.com/office/drawing/2014/main" id="{1EDA1E33-555F-478F-9944-513DB3BC9E8D}"/>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509DD00-F219-428B-A003-39FF03D898C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509490B-4EDE-4741-81AB-99E44CB89C45}"/>
              </a:ext>
            </a:extLst>
          </p:cNvPr>
          <p:cNvSpPr>
            <a:spLocks noGrp="1"/>
          </p:cNvSpPr>
          <p:nvPr>
            <p:ph type="title"/>
            <p:custDataLst>
              <p:tags r:id="rId2"/>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C07E14A0-1856-4860-88D3-9ADC1C564B8D}"/>
              </a:ext>
            </a:extLst>
          </p:cNvPr>
          <p:cNvSpPr>
            <a:spLocks noGrp="1"/>
          </p:cNvSpPr>
          <p:nvPr>
            <p:ph idx="1"/>
            <p:custDataLst>
              <p:tags r:id="rId3"/>
            </p:custDataLst>
          </p:nvPr>
        </p:nvSpPr>
        <p:spPr/>
        <p:txBody>
          <a:bodyPr>
            <a:normAutofit lnSpcReduction="10000"/>
          </a:bodyPr>
          <a:lstStyle/>
          <a:p>
            <a:r>
              <a:rPr lang="fr-CA" noProof="0" dirty="0" smtClean="0"/>
              <a:t>La question de savoir si une activité doit être exclue, contrôlée et/ou gérée dépend de ce qui suit :</a:t>
            </a:r>
          </a:p>
          <a:p>
            <a:pPr lvl="1"/>
            <a:r>
              <a:rPr lang="fr-CA" noProof="0" dirty="0" smtClean="0"/>
              <a:t>les objectifs de la zone;</a:t>
            </a:r>
          </a:p>
          <a:p>
            <a:pPr lvl="1"/>
            <a:r>
              <a:rPr lang="fr-CA" noProof="0" dirty="0" smtClean="0"/>
              <a:t>la nature et l’ampleur de l’activité (et ses impacts potentiels sur la biodiversité);</a:t>
            </a:r>
          </a:p>
          <a:p>
            <a:pPr lvl="1"/>
            <a:r>
              <a:rPr lang="fr-CA" noProof="0" dirty="0" smtClean="0"/>
              <a:t>la capacité et la volonté de l’autorité gouvernante de gérer les activités. </a:t>
            </a:r>
          </a:p>
          <a:p>
            <a:r>
              <a:rPr lang="fr-CA" noProof="0" dirty="0" smtClean="0"/>
              <a:t>La compatibilité des activités doit être examinée dans le contexte des besoins de </a:t>
            </a:r>
            <a:r>
              <a:rPr lang="fr-CA" dirty="0" smtClean="0"/>
              <a:t>conservation</a:t>
            </a:r>
            <a:r>
              <a:rPr lang="fr-CA" dirty="0"/>
              <a:t>. </a:t>
            </a:r>
            <a:endParaRPr lang="fr-CA" noProof="0" dirty="0" smtClean="0"/>
          </a:p>
          <a:p>
            <a:r>
              <a:rPr lang="fr-CA" noProof="0" dirty="0" smtClean="0"/>
              <a:t>Les activités et les infrastructures industrielles nuisibles à l’environnement devraient être exclues des zones protégées et des AMCEZ (« activités incompatibles »).</a:t>
            </a:r>
          </a:p>
          <a:p>
            <a:endParaRPr lang="fr-CA" noProof="0" dirty="0"/>
          </a:p>
        </p:txBody>
      </p:sp>
    </p:spTree>
    <p:extLst>
      <p:ext uri="{BB962C8B-B14F-4D97-AF65-F5344CB8AC3E}">
        <p14:creationId xmlns:p14="http://schemas.microsoft.com/office/powerpoint/2010/main" val="3978330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315FC8B-1672-4ECC-9E97-8E5BE957B4AD}"/>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926AACBD-0686-467A-86C4-64763001F539}"/>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FE602A1-F496-4A92-9580-34FB10EA1AC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588E89FB-5951-4DA4-93C6-E24E5E523A15}"/>
              </a:ext>
            </a:extLst>
          </p:cNvPr>
          <p:cNvSpPr>
            <a:spLocks noGrp="1"/>
          </p:cNvSpPr>
          <p:nvPr>
            <p:ph type="title"/>
            <p:custDataLst>
              <p:tags r:id="rId2"/>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A4F60E46-4E73-4A92-B1A8-07738DDF0199}"/>
              </a:ext>
            </a:extLst>
          </p:cNvPr>
          <p:cNvSpPr>
            <a:spLocks noGrp="1"/>
          </p:cNvSpPr>
          <p:nvPr>
            <p:ph idx="1"/>
            <p:custDataLst>
              <p:tags r:id="rId3"/>
            </p:custDataLst>
          </p:nvPr>
        </p:nvSpPr>
        <p:spPr/>
        <p:txBody>
          <a:bodyPr>
            <a:normAutofit fontScale="92500" lnSpcReduction="10000"/>
          </a:bodyPr>
          <a:lstStyle/>
          <a:p>
            <a:r>
              <a:rPr lang="fr-CA" noProof="0" dirty="0" smtClean="0"/>
              <a:t>Le tourisme et la récolte de la faune et de la flore peuvent être compatibles ou non avec la conservation </a:t>
            </a:r>
            <a:r>
              <a:rPr lang="fr-CA" i="1" noProof="0" dirty="0" smtClean="0"/>
              <a:t>in situ</a:t>
            </a:r>
            <a:r>
              <a:rPr lang="fr-CA" noProof="0" dirty="0" smtClean="0"/>
              <a:t> de la biodiversité.</a:t>
            </a:r>
          </a:p>
          <a:p>
            <a:r>
              <a:rPr lang="fr-CA" noProof="0" dirty="0" smtClean="0"/>
              <a:t>Par exemple :</a:t>
            </a:r>
          </a:p>
          <a:p>
            <a:pPr lvl="1"/>
            <a:r>
              <a:rPr lang="fr-CA" noProof="0" dirty="0" smtClean="0"/>
              <a:t>les activités récréatives de faible intensité seront souvent compatibles dans un contexte de terres publiques dans des zones résilientes;</a:t>
            </a:r>
          </a:p>
          <a:p>
            <a:pPr lvl="1"/>
            <a:r>
              <a:rPr lang="fr-CA" noProof="0" dirty="0" smtClean="0"/>
              <a:t>les activités récréatives peuvent ne pas être compatibles dans les communautés végétales sensibles au piétinement ou les aires de nidification des oiseaux coloniaux;</a:t>
            </a:r>
          </a:p>
          <a:p>
            <a:pPr lvl="1"/>
            <a:r>
              <a:rPr lang="fr-CA" noProof="0" dirty="0" smtClean="0"/>
              <a:t>l’exploitation limitée, à des fins de subsistance, de certains produits forestiers non ligneux peut être une activité compatible alors que la foresterie industrielle ne l’est pas;</a:t>
            </a:r>
          </a:p>
          <a:p>
            <a:pPr lvl="1"/>
            <a:r>
              <a:rPr lang="fr-CA" noProof="0" dirty="0" smtClean="0"/>
              <a:t>un petit « îlot » d’habitat convenable à l’intérieur d’une plus grande matrice d’habitat inhospitalier peut fonctionner comme « puits écologique » si les espèces qui dépendent de cet « îlot » y sont soumises à la récolte. </a:t>
            </a:r>
          </a:p>
          <a:p>
            <a:pPr lvl="1"/>
            <a:endParaRPr lang="fr-CA" noProof="0" dirty="0" smtClean="0"/>
          </a:p>
          <a:p>
            <a:endParaRPr lang="fr-CA" noProof="0" dirty="0"/>
          </a:p>
        </p:txBody>
      </p:sp>
    </p:spTree>
    <p:extLst>
      <p:ext uri="{BB962C8B-B14F-4D97-AF65-F5344CB8AC3E}">
        <p14:creationId xmlns:p14="http://schemas.microsoft.com/office/powerpoint/2010/main" val="3154637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DA6AD5E-82B2-446E-A209-78CB84B7D583}"/>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BB38A1C-3692-43C8-9B14-B9A4EA8ABF1C}"/>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B48EA64-8DC5-4A75-B9F5-2858238FE79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509490B-4EDE-4741-81AB-99E44CB89C45}"/>
              </a:ext>
            </a:extLst>
          </p:cNvPr>
          <p:cNvSpPr>
            <a:spLocks noGrp="1"/>
          </p:cNvSpPr>
          <p:nvPr>
            <p:ph type="title"/>
            <p:custDataLst>
              <p:tags r:id="rId2"/>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C07E14A0-1856-4860-88D3-9ADC1C564B8D}"/>
              </a:ext>
            </a:extLst>
          </p:cNvPr>
          <p:cNvSpPr>
            <a:spLocks noGrp="1"/>
          </p:cNvSpPr>
          <p:nvPr>
            <p:ph idx="1"/>
            <p:custDataLst>
              <p:tags r:id="rId3"/>
            </p:custDataLst>
          </p:nvPr>
        </p:nvSpPr>
        <p:spPr/>
        <p:txBody>
          <a:bodyPr>
            <a:normAutofit fontScale="70000" lnSpcReduction="20000"/>
          </a:bodyPr>
          <a:lstStyle/>
          <a:p>
            <a:r>
              <a:rPr lang="fr-CA" noProof="0" dirty="0" smtClean="0"/>
              <a:t>Dans le contexte canadien, l’existence de droits d’exploitation souterraine détenus par un tiers n’est pas, en soi, une raison d’exclure une zone d’un examen plus poussé en tant qu’AP ou AMCEZ potentielle.</a:t>
            </a:r>
          </a:p>
          <a:p>
            <a:r>
              <a:rPr lang="fr-CA" noProof="0" dirty="0" smtClean="0"/>
              <a:t>Toutefois, les droits d’exploitation souterraine prévoient généralement une voie d’accès à la mise en valeur des ressources si des ressources économiquement viables sont présentes. </a:t>
            </a:r>
          </a:p>
          <a:p>
            <a:r>
              <a:rPr lang="fr-CA" noProof="0" dirty="0" smtClean="0"/>
              <a:t>Par conséquent, si des droits d’exploitation du sous-sol existent ou peuvent être accordés, il doit y avoir des moyens efficaces de prévention, de contrôle et de gestion de sorte qu’il n’y ait pas d’impact significatif sur la biodiversité dans la zone biotique de la zone.</a:t>
            </a:r>
          </a:p>
          <a:p>
            <a:r>
              <a:rPr lang="fr-CA" noProof="0" dirty="0" smtClean="0"/>
              <a:t>Alors,</a:t>
            </a:r>
          </a:p>
          <a:p>
            <a:pPr lvl="1"/>
            <a:r>
              <a:rPr lang="fr-CA" noProof="0" dirty="0" smtClean="0"/>
              <a:t>le forage dirigé à partir de l’extérieur d’une zone ne </a:t>
            </a:r>
            <a:r>
              <a:rPr lang="fr-CA" u="sng" noProof="0" dirty="0" smtClean="0"/>
              <a:t>doit</a:t>
            </a:r>
            <a:r>
              <a:rPr lang="fr-CA" noProof="0" dirty="0" smtClean="0"/>
              <a:t> pas compromettre la biodiversité;</a:t>
            </a:r>
          </a:p>
          <a:p>
            <a:pPr lvl="1"/>
            <a:r>
              <a:rPr lang="fr-CA" noProof="0" dirty="0" smtClean="0"/>
              <a:t>l’accès en surface ou l’extraction à partir d’une zone sont susceptibles de compromettre la biodiversité.</a:t>
            </a:r>
          </a:p>
          <a:p>
            <a:r>
              <a:rPr lang="fr-CA" noProof="0" dirty="0" smtClean="0"/>
              <a:t>Les activités faisant l’objet d’une EIE devraient satisfaire à une norme de « conservation </a:t>
            </a:r>
            <a:r>
              <a:rPr lang="fr-CA" i="1" noProof="0" dirty="0" smtClean="0"/>
              <a:t>in situ</a:t>
            </a:r>
            <a:r>
              <a:rPr lang="fr-CA" noProof="0" dirty="0" smtClean="0"/>
              <a:t> de la biodiversité » lors de l’évaluation de l’importance des impacts.</a:t>
            </a:r>
          </a:p>
          <a:p>
            <a:r>
              <a:rPr lang="fr-CA" noProof="0" dirty="0" smtClean="0"/>
              <a:t>Il s’agit d’une norme plus élevée que celle qui est généralement appliquée dans les EIE.</a:t>
            </a:r>
            <a:endParaRPr lang="fr-CA" noProof="0" dirty="0"/>
          </a:p>
        </p:txBody>
      </p:sp>
    </p:spTree>
    <p:extLst>
      <p:ext uri="{BB962C8B-B14F-4D97-AF65-F5344CB8AC3E}">
        <p14:creationId xmlns:p14="http://schemas.microsoft.com/office/powerpoint/2010/main" val="158466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47EE-972D-44C6-9A40-FB4CB57F2089}"/>
              </a:ext>
            </a:extLst>
          </p:cNvPr>
          <p:cNvSpPr>
            <a:spLocks noGrp="1"/>
          </p:cNvSpPr>
          <p:nvPr>
            <p:ph type="title"/>
            <p:custDataLst>
              <p:tags r:id="rId1"/>
            </p:custDataLst>
          </p:nvPr>
        </p:nvSpPr>
        <p:spPr/>
        <p:txBody>
          <a:bodyPr/>
          <a:lstStyle/>
          <a:p>
            <a:r>
              <a:rPr lang="fr-CA" noProof="0" dirty="0" smtClean="0"/>
              <a:t>Critère : Moyens efficaces — 1 (AP = AMCEZ)</a:t>
            </a:r>
            <a:endParaRPr lang="fr-CA" noProof="0" dirty="0"/>
          </a:p>
        </p:txBody>
      </p:sp>
      <p:sp>
        <p:nvSpPr>
          <p:cNvPr id="3" name="Content Placeholder 2">
            <a:extLst>
              <a:ext uri="{FF2B5EF4-FFF2-40B4-BE49-F238E27FC236}">
                <a16:creationId xmlns:a16="http://schemas.microsoft.com/office/drawing/2014/main" id="{5E024ABA-BA66-4D69-859B-F7BFCD325B93}"/>
              </a:ext>
            </a:extLst>
          </p:cNvPr>
          <p:cNvSpPr>
            <a:spLocks noGrp="1"/>
          </p:cNvSpPr>
          <p:nvPr>
            <p:ph idx="1"/>
            <p:custDataLst>
              <p:tags r:id="rId2"/>
            </p:custDataLst>
          </p:nvPr>
        </p:nvSpPr>
        <p:spPr/>
        <p:txBody>
          <a:bodyPr/>
          <a:lstStyle/>
          <a:p>
            <a:r>
              <a:rPr lang="fr-CA" noProof="0" dirty="0" smtClean="0"/>
              <a:t>Une zone gérée de manière à soutenir la protection des valeurs culturelles et des coutumes des peuples autochtones du Canada conformément aux droits consacrés à l’article 35 de la Constitution, y compris les utilisations de subsistance, de manière à maintenir ou à améliorer l’intégrité écologique, peut également permettre la conservation </a:t>
            </a:r>
            <a:r>
              <a:rPr lang="fr-CA" i="1" noProof="0" dirty="0" smtClean="0"/>
              <a:t>in situ </a:t>
            </a:r>
            <a:r>
              <a:rPr lang="fr-CA" noProof="0" dirty="0" smtClean="0"/>
              <a:t>de la biodiversité dans son ensemble. </a:t>
            </a:r>
          </a:p>
          <a:p>
            <a:endParaRPr lang="fr-CA" noProof="0" dirty="0"/>
          </a:p>
        </p:txBody>
      </p:sp>
      <p:grpSp>
        <p:nvGrpSpPr>
          <p:cNvPr id="4" name="Group 3">
            <a:extLst>
              <a:ext uri="{FF2B5EF4-FFF2-40B4-BE49-F238E27FC236}">
                <a16:creationId xmlns:a16="http://schemas.microsoft.com/office/drawing/2014/main" id="{442E42FC-6D00-41ED-936B-910DED813068}"/>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BCF4ED90-3C28-4933-9795-879A9F5CC179}"/>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F30E6BA-0083-4446-9522-7C7DDD12D40D}"/>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7466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970AAD-06B3-4945-9EF7-0CC82C0BABCB}"/>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58FB92D8-856E-4D92-AE4E-D1A0A45D956F}"/>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7BFF09D6-1C04-43D7-ABC2-FEE5D7333BAE}"/>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101FCFB6-1687-4037-A660-2C907867CB6A}"/>
              </a:ext>
            </a:extLst>
          </p:cNvPr>
          <p:cNvSpPr>
            <a:spLocks noGrp="1"/>
          </p:cNvSpPr>
          <p:nvPr>
            <p:ph type="title"/>
            <p:custDataLst>
              <p:tags r:id="rId2"/>
            </p:custDataLst>
          </p:nvPr>
        </p:nvSpPr>
        <p:spPr/>
        <p:txBody>
          <a:bodyPr/>
          <a:lstStyle/>
          <a:p>
            <a:r>
              <a:rPr lang="fr-CA" noProof="0" dirty="0" smtClean="0"/>
              <a:t>Critère : Moyens efficaces — 2 (AP = AMCEZ)</a:t>
            </a:r>
            <a:endParaRPr lang="fr-CA" noProof="0" dirty="0"/>
          </a:p>
        </p:txBody>
      </p:sp>
      <p:sp>
        <p:nvSpPr>
          <p:cNvPr id="3" name="Content Placeholder 2">
            <a:extLst>
              <a:ext uri="{FF2B5EF4-FFF2-40B4-BE49-F238E27FC236}">
                <a16:creationId xmlns:a16="http://schemas.microsoft.com/office/drawing/2014/main" id="{07224831-168F-461B-883A-13EEA61A6292}"/>
              </a:ext>
            </a:extLst>
          </p:cNvPr>
          <p:cNvSpPr>
            <a:spLocks noGrp="1"/>
          </p:cNvSpPr>
          <p:nvPr>
            <p:ph idx="1"/>
            <p:custDataLst>
              <p:tags r:id="rId3"/>
            </p:custDataLst>
          </p:nvPr>
        </p:nvSpPr>
        <p:spPr/>
        <p:txBody>
          <a:bodyPr>
            <a:normAutofit lnSpcReduction="10000"/>
          </a:bodyPr>
          <a:lstStyle/>
          <a:p>
            <a:r>
              <a:rPr lang="fr-CA" noProof="0" dirty="0" smtClean="0"/>
              <a:t>La </a:t>
            </a:r>
            <a:r>
              <a:rPr lang="fr-CA" i="1" noProof="0" dirty="0" smtClean="0"/>
              <a:t>capacité</a:t>
            </a:r>
            <a:r>
              <a:rPr lang="fr-CA" noProof="0" dirty="0" smtClean="0"/>
              <a:t> à prévenir et à gérer les activités de sorte que la conservation </a:t>
            </a:r>
            <a:r>
              <a:rPr lang="fr-CA" i="1" noProof="0" dirty="0" smtClean="0"/>
              <a:t>in situ</a:t>
            </a:r>
            <a:r>
              <a:rPr lang="fr-CA" noProof="0" dirty="0" smtClean="0"/>
              <a:t> de la biodiversité puisse se réaliser (moyens efficaces – 1) ne revient pas à </a:t>
            </a:r>
            <a:r>
              <a:rPr lang="fr-CA" i="1" noProof="0" dirty="0" smtClean="0"/>
              <a:t>utiliser cette capacité </a:t>
            </a:r>
            <a:r>
              <a:rPr lang="fr-CA" noProof="0" dirty="0" smtClean="0"/>
              <a:t>pour garantir que des activités incompatibles ne se produisent pas. </a:t>
            </a:r>
          </a:p>
          <a:p>
            <a:r>
              <a:rPr lang="fr-CA" noProof="0" dirty="0" smtClean="0"/>
              <a:t>Les moyens efficaces — 2 examine si les autorités responsables sont </a:t>
            </a:r>
            <a:r>
              <a:rPr lang="fr-CA" u="sng" noProof="0" dirty="0" smtClean="0"/>
              <a:t>obligées</a:t>
            </a:r>
            <a:r>
              <a:rPr lang="fr-CA" noProof="0" dirty="0" smtClean="0"/>
              <a:t> de garantir que les activités incompatibles sont exclues et que les activités potentiellement compatibles sont gérées efficacement de manière à obtenir des résultats positifs en matière de biodiversité.</a:t>
            </a:r>
          </a:p>
          <a:p>
            <a:r>
              <a:rPr lang="fr-CA" noProof="0" dirty="0" smtClean="0"/>
              <a:t>L’exclusion ou la gestion efficace d’une activité dépendent de la nature de cette activité (par moyens efficaces - 1).</a:t>
            </a:r>
          </a:p>
          <a:p>
            <a:endParaRPr lang="fr-CA" noProof="0" dirty="0"/>
          </a:p>
        </p:txBody>
      </p:sp>
    </p:spTree>
    <p:extLst>
      <p:ext uri="{BB962C8B-B14F-4D97-AF65-F5344CB8AC3E}">
        <p14:creationId xmlns:p14="http://schemas.microsoft.com/office/powerpoint/2010/main" val="1219248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749401D-9C0F-4F6E-98C5-F29648756D9B}"/>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7C43DF8D-E019-41E5-B1A8-8477F57F9C7F}"/>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2F53DCA-BE3A-4A58-ABD8-C3A6F551B300}"/>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DE891D0C-22CC-45FF-830B-893A8B172716}"/>
              </a:ext>
            </a:extLst>
          </p:cNvPr>
          <p:cNvSpPr>
            <a:spLocks noGrp="1"/>
          </p:cNvSpPr>
          <p:nvPr>
            <p:ph type="title"/>
            <p:custDataLst>
              <p:tags r:id="rId2"/>
            </p:custDataLst>
          </p:nvPr>
        </p:nvSpPr>
        <p:spPr/>
        <p:txBody>
          <a:bodyPr/>
          <a:lstStyle/>
          <a:p>
            <a:r>
              <a:rPr lang="fr-CA" noProof="0" dirty="0" smtClean="0"/>
              <a:t>Critère : Moyens efficaces-2 (AP = AMCEZ)</a:t>
            </a:r>
            <a:endParaRPr lang="fr-CA" noProof="0" dirty="0"/>
          </a:p>
        </p:txBody>
      </p:sp>
      <p:sp>
        <p:nvSpPr>
          <p:cNvPr id="3" name="Content Placeholder 2">
            <a:extLst>
              <a:ext uri="{FF2B5EF4-FFF2-40B4-BE49-F238E27FC236}">
                <a16:creationId xmlns:a16="http://schemas.microsoft.com/office/drawing/2014/main" id="{1A8EB8BB-2560-48F4-8165-7B91A0105978}"/>
              </a:ext>
            </a:extLst>
          </p:cNvPr>
          <p:cNvSpPr>
            <a:spLocks noGrp="1"/>
          </p:cNvSpPr>
          <p:nvPr>
            <p:ph idx="1"/>
            <p:custDataLst>
              <p:tags r:id="rId3"/>
            </p:custDataLst>
          </p:nvPr>
        </p:nvSpPr>
        <p:spPr/>
        <p:txBody>
          <a:bodyPr>
            <a:normAutofit fontScale="70000" lnSpcReduction="20000"/>
          </a:bodyPr>
          <a:lstStyle/>
          <a:p>
            <a:r>
              <a:rPr lang="fr-CA" noProof="0" dirty="0" smtClean="0"/>
              <a:t>Il est peu probable que des activités incompatibles se produisent :</a:t>
            </a:r>
          </a:p>
          <a:p>
            <a:pPr lvl="1"/>
            <a:r>
              <a:rPr lang="fr-CA" noProof="0" dirty="0" smtClean="0"/>
              <a:t>lorsque les autorités sont contraintes de les empêcher (généralement par des moyens légaux ou d’autres moyens </a:t>
            </a:r>
            <a:r>
              <a:rPr lang="fr-CA" u="sng" noProof="0" dirty="0" smtClean="0"/>
              <a:t>efficaces</a:t>
            </a:r>
            <a:r>
              <a:rPr lang="fr-CA" noProof="0" dirty="0" smtClean="0"/>
              <a:t>); et </a:t>
            </a:r>
          </a:p>
          <a:p>
            <a:pPr lvl="1"/>
            <a:r>
              <a:rPr lang="fr-CA" noProof="0" dirty="0" smtClean="0"/>
              <a:t>lorsque les autorités sont tenues de veiller à ce que les activités potentiellement compatibles soient gérées efficacement pour qu’elles n’aient aucun impact ou un impact négligeable sur les valeurs de conservation.</a:t>
            </a:r>
          </a:p>
          <a:p>
            <a:r>
              <a:rPr lang="fr-CA" noProof="0" dirty="0" smtClean="0"/>
              <a:t>Les sites pourraient également satisfaire à la norme même s’ils n’ont pas de telles dispositions, si de telles activités ne sont pas susceptibles de se produire.</a:t>
            </a:r>
          </a:p>
          <a:p>
            <a:pPr lvl="1"/>
            <a:r>
              <a:rPr lang="fr-CA" noProof="0" dirty="0" smtClean="0"/>
              <a:t>Ils doivent être en mesure de prévenir les activités incompatibles qui pourraient se produire, même si elles n’ont pas lieu maintenant.</a:t>
            </a:r>
          </a:p>
          <a:p>
            <a:pPr lvl="1"/>
            <a:r>
              <a:rPr lang="fr-CA" noProof="0" dirty="0" smtClean="0"/>
              <a:t>Il n’est pas nécessaire qu’ils empêchent des activités qui sont peu susceptibles de se produire.</a:t>
            </a:r>
          </a:p>
          <a:p>
            <a:pPr lvl="1"/>
            <a:r>
              <a:rPr lang="fr-CA" noProof="0" dirty="0" smtClean="0"/>
              <a:t>D’autres recherches et explications sont nécessaires pour appuyer une décision selon laquelle il est peu probable qu’une activité incompatible se produise.</a:t>
            </a:r>
          </a:p>
          <a:p>
            <a:r>
              <a:rPr lang="fr-CA" noProof="0" dirty="0" smtClean="0"/>
              <a:t>Un site ne répondrait pas à ce critère si des activités incompatibles :</a:t>
            </a:r>
          </a:p>
          <a:p>
            <a:pPr lvl="1"/>
            <a:r>
              <a:rPr lang="fr-CA" noProof="0" dirty="0" smtClean="0"/>
              <a:t>se produisent ou si on pouvait raisonnablement s’attendre à ce qu’elles aient lieu;</a:t>
            </a:r>
          </a:p>
          <a:p>
            <a:pPr lvl="1"/>
            <a:r>
              <a:rPr lang="fr-CA" noProof="0" dirty="0" smtClean="0"/>
              <a:t>ne peuvent être évitées par des moyens légaux ou d’autres moyens efficaces; et/ou</a:t>
            </a:r>
          </a:p>
          <a:p>
            <a:pPr lvl="1"/>
            <a:r>
              <a:rPr lang="fr-CA" noProof="0" dirty="0" smtClean="0"/>
              <a:t>ne peuvent être gérées ou contrôlées de manière à prévenir les impacts négatifs sur la biodiversité du site.</a:t>
            </a:r>
          </a:p>
          <a:p>
            <a:endParaRPr lang="fr-CA" noProof="0" dirty="0"/>
          </a:p>
        </p:txBody>
      </p:sp>
    </p:spTree>
    <p:extLst>
      <p:ext uri="{BB962C8B-B14F-4D97-AF65-F5344CB8AC3E}">
        <p14:creationId xmlns:p14="http://schemas.microsoft.com/office/powerpoint/2010/main" val="1680157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C3F4-AF15-45C1-A290-81E99B5E97C6}"/>
              </a:ext>
            </a:extLst>
          </p:cNvPr>
          <p:cNvSpPr>
            <a:spLocks noGrp="1"/>
          </p:cNvSpPr>
          <p:nvPr>
            <p:ph type="title"/>
            <p:custDataLst>
              <p:tags r:id="rId1"/>
            </p:custDataLst>
          </p:nvPr>
        </p:nvSpPr>
        <p:spPr/>
        <p:txBody>
          <a:bodyPr/>
          <a:lstStyle/>
          <a:p>
            <a:r>
              <a:rPr lang="fr-CA" noProof="0" dirty="0" smtClean="0"/>
              <a:t>Moyens efficaces — Interactions avec d’autres critères</a:t>
            </a:r>
            <a:endParaRPr lang="fr-CA" noProof="0" dirty="0"/>
          </a:p>
        </p:txBody>
      </p:sp>
      <p:sp>
        <p:nvSpPr>
          <p:cNvPr id="3" name="Content Placeholder 2">
            <a:extLst>
              <a:ext uri="{FF2B5EF4-FFF2-40B4-BE49-F238E27FC236}">
                <a16:creationId xmlns:a16="http://schemas.microsoft.com/office/drawing/2014/main" id="{5584BEC3-0DA2-45C5-A76B-CD836E3D0206}"/>
              </a:ext>
            </a:extLst>
          </p:cNvPr>
          <p:cNvSpPr>
            <a:spLocks noGrp="1"/>
          </p:cNvSpPr>
          <p:nvPr>
            <p:ph idx="1"/>
            <p:custDataLst>
              <p:tags r:id="rId2"/>
            </p:custDataLst>
          </p:nvPr>
        </p:nvSpPr>
        <p:spPr/>
        <p:txBody>
          <a:bodyPr/>
          <a:lstStyle/>
          <a:p>
            <a:r>
              <a:rPr lang="fr-CA" noProof="0" dirty="0" smtClean="0"/>
              <a:t>Ils dépendent souvent de plusieurs « autorités responsables »</a:t>
            </a:r>
          </a:p>
          <a:p>
            <a:r>
              <a:rPr lang="fr-CA" noProof="0" dirty="0" smtClean="0"/>
              <a:t>Ils doivent être en place pour le « long terme » et toute l’année </a:t>
            </a:r>
            <a:br>
              <a:rPr lang="fr-CA" noProof="0" dirty="0" smtClean="0"/>
            </a:br>
            <a:r>
              <a:rPr lang="fr-CA" noProof="0" dirty="0" smtClean="0"/>
              <a:t>(« durée »)</a:t>
            </a:r>
          </a:p>
          <a:p>
            <a:r>
              <a:rPr lang="fr-CA" noProof="0" dirty="0" smtClean="0"/>
              <a:t>La « portée de leurs objectifs » et la « priorité de leurs objectifs » doivent être suffisantes</a:t>
            </a:r>
            <a:endParaRPr lang="fr-CA" noProof="0" dirty="0"/>
          </a:p>
        </p:txBody>
      </p:sp>
      <p:grpSp>
        <p:nvGrpSpPr>
          <p:cNvPr id="4" name="Group 3">
            <a:extLst>
              <a:ext uri="{FF2B5EF4-FFF2-40B4-BE49-F238E27FC236}">
                <a16:creationId xmlns:a16="http://schemas.microsoft.com/office/drawing/2014/main" id="{AF2ADA69-2A01-4ED1-BA73-09FECC89666B}"/>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E8040217-D552-4D18-B27C-BFD335C9F0F8}"/>
                </a:ext>
              </a:extLst>
            </p:cNvPr>
            <p:cNvPicPr>
              <a:picLocks noChangeAspect="1"/>
            </p:cNvPicPr>
            <p:nvPr/>
          </p:nvPicPr>
          <p:blipFill rotWithShape="1">
            <a:blip r:embed="rId5"/>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11F6950-3711-4F53-9C1D-0DB05A38A76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2268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0D55B2F-3BE7-4366-A1F1-FECA19778206}"/>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CE9BA39-4FF5-41E3-AC7A-6A116C2870D7}"/>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15A87F8-CBA7-416A-9923-7E1F956A6DA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86156799-9616-441B-A7DD-CF2AE6AAD2D5}"/>
              </a:ext>
            </a:extLst>
          </p:cNvPr>
          <p:cNvSpPr>
            <a:spLocks noGrp="1"/>
          </p:cNvSpPr>
          <p:nvPr>
            <p:ph type="title"/>
            <p:custDataLst>
              <p:tags r:id="rId2"/>
            </p:custDataLst>
          </p:nvPr>
        </p:nvSpPr>
        <p:spPr/>
        <p:txBody>
          <a:bodyPr/>
          <a:lstStyle/>
          <a:p>
            <a:r>
              <a:rPr lang="fr-CA" noProof="0" dirty="0" smtClean="0"/>
              <a:t>Critère : Long terme (AP = AMCEZ)</a:t>
            </a:r>
            <a:endParaRPr lang="fr-CA" noProof="0" dirty="0"/>
          </a:p>
        </p:txBody>
      </p:sp>
      <p:sp>
        <p:nvSpPr>
          <p:cNvPr id="3" name="Content Placeholder 2">
            <a:extLst>
              <a:ext uri="{FF2B5EF4-FFF2-40B4-BE49-F238E27FC236}">
                <a16:creationId xmlns:a16="http://schemas.microsoft.com/office/drawing/2014/main" id="{1DD03AF7-9D39-4218-ADE9-E73C0CCA3B34}"/>
              </a:ext>
            </a:extLst>
          </p:cNvPr>
          <p:cNvSpPr>
            <a:spLocks noGrp="1"/>
          </p:cNvSpPr>
          <p:nvPr>
            <p:ph idx="1"/>
            <p:custDataLst>
              <p:tags r:id="rId3"/>
            </p:custDataLst>
          </p:nvPr>
        </p:nvSpPr>
        <p:spPr/>
        <p:txBody>
          <a:bodyPr>
            <a:normAutofit/>
          </a:bodyPr>
          <a:lstStyle/>
          <a:p>
            <a:r>
              <a:rPr lang="fr-CA" noProof="0" dirty="0" smtClean="0"/>
              <a:t>Il n’y a aucune garantie qu’une aire protégée ou une AMCEZ sera en place pour toujours, </a:t>
            </a:r>
            <a:r>
              <a:rPr lang="fr-CA" u="sng" noProof="0" dirty="0" smtClean="0"/>
              <a:t>mais</a:t>
            </a:r>
            <a:r>
              <a:rPr lang="fr-CA" noProof="0" dirty="0" smtClean="0"/>
              <a:t>...</a:t>
            </a:r>
          </a:p>
          <a:p>
            <a:r>
              <a:rPr lang="fr-CA" noProof="0" dirty="0" smtClean="0"/>
              <a:t>L’intention est qu’elles soient en place pour le long terme et que leur statut ne soit pas facilement réversible. </a:t>
            </a:r>
          </a:p>
          <a:p>
            <a:r>
              <a:rPr lang="fr-CA" noProof="0" dirty="0" smtClean="0"/>
              <a:t>On entend par « long terme » une intention de protection/conservation permanente qui peut être réalisée de diverses façons. </a:t>
            </a:r>
          </a:p>
          <a:p>
            <a:r>
              <a:rPr lang="fr-CA" noProof="0" dirty="0" smtClean="0"/>
              <a:t>« Difficilement réversible » signifie que le(s) mécanisme(s) de conservation est (sont) susceptible(s) de durer à long terme en raison de la difficulté qu’il y a à les annuler. </a:t>
            </a:r>
          </a:p>
          <a:p>
            <a:endParaRPr lang="fr-CA" noProof="0" dirty="0"/>
          </a:p>
        </p:txBody>
      </p:sp>
    </p:spTree>
    <p:extLst>
      <p:ext uri="{BB962C8B-B14F-4D97-AF65-F5344CB8AC3E}">
        <p14:creationId xmlns:p14="http://schemas.microsoft.com/office/powerpoint/2010/main" val="230623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0C27-8848-4EDD-9BC1-9B296E6B3F5B}"/>
              </a:ext>
            </a:extLst>
          </p:cNvPr>
          <p:cNvSpPr>
            <a:spLocks noGrp="1"/>
          </p:cNvSpPr>
          <p:nvPr>
            <p:ph type="title"/>
            <p:custDataLst>
              <p:tags r:id="rId1"/>
            </p:custDataLst>
          </p:nvPr>
        </p:nvSpPr>
        <p:spPr/>
        <p:txBody>
          <a:bodyPr/>
          <a:lstStyle/>
          <a:p>
            <a:r>
              <a:rPr lang="fr-CA" noProof="0" dirty="0" smtClean="0"/>
              <a:t>Critère : Long terme (AP = AMCEZ)</a:t>
            </a:r>
            <a:endParaRPr lang="fr-CA" noProof="0" dirty="0"/>
          </a:p>
        </p:txBody>
      </p:sp>
      <p:sp>
        <p:nvSpPr>
          <p:cNvPr id="3" name="Content Placeholder 2">
            <a:extLst>
              <a:ext uri="{FF2B5EF4-FFF2-40B4-BE49-F238E27FC236}">
                <a16:creationId xmlns:a16="http://schemas.microsoft.com/office/drawing/2014/main" id="{44CBDF1F-1512-45EA-809A-3015A2E2C47C}"/>
              </a:ext>
            </a:extLst>
          </p:cNvPr>
          <p:cNvSpPr>
            <a:spLocks noGrp="1"/>
          </p:cNvSpPr>
          <p:nvPr>
            <p:ph idx="1"/>
            <p:custDataLst>
              <p:tags r:id="rId2"/>
            </p:custDataLst>
          </p:nvPr>
        </p:nvSpPr>
        <p:spPr/>
        <p:txBody>
          <a:bodyPr>
            <a:normAutofit fontScale="85000" lnSpcReduction="10000"/>
          </a:bodyPr>
          <a:lstStyle/>
          <a:p>
            <a:r>
              <a:rPr lang="fr-CA" noProof="0" dirty="0" smtClean="0"/>
              <a:t>Il est entendu qu’il existe des cas où des entités non gouvernementales peuvent, dans certaines administrations, </a:t>
            </a:r>
            <a:r>
              <a:rPr lang="fr-CA" u="sng" noProof="0" dirty="0" smtClean="0"/>
              <a:t>ne pas disposer de mécanismes</a:t>
            </a:r>
            <a:r>
              <a:rPr lang="fr-CA" noProof="0" dirty="0" smtClean="0"/>
              <a:t> de conservation à perpétuité. </a:t>
            </a:r>
          </a:p>
          <a:p>
            <a:r>
              <a:rPr lang="fr-CA" noProof="0" dirty="0" smtClean="0"/>
              <a:t>Toutefois, il ne faut pas confondre cela avec un </a:t>
            </a:r>
            <a:r>
              <a:rPr lang="fr-CA" u="sng" noProof="0" dirty="0" smtClean="0"/>
              <a:t>manque de volonté</a:t>
            </a:r>
            <a:r>
              <a:rPr lang="fr-CA" noProof="0" dirty="0" smtClean="0"/>
              <a:t> de la part d’une ou de plusieurs autorités gouvernementales de s’engager dans une protection à long terme.</a:t>
            </a:r>
          </a:p>
          <a:p>
            <a:r>
              <a:rPr lang="fr-CA" noProof="0" dirty="0" smtClean="0"/>
              <a:t>Les mécanismes de création de zones protégées et d’AMCEZ devraient comporter des dispositions claires sur le « long terme » afin de les distinguer des zones qui sont soit clairement destinées à être temporaires, soit pour lesquelles il n’existe aucun engagement évident à long terme. </a:t>
            </a:r>
          </a:p>
          <a:p>
            <a:r>
              <a:rPr lang="fr-CA" noProof="0" dirty="0" smtClean="0"/>
              <a:t>Les juridictions qui n’ont pas de mécanismes pour permettre la conservation à long terme dans toute la gamme des types de gouvernance pourraient envisager de développer des outils de conservation supplémentaires.</a:t>
            </a:r>
          </a:p>
          <a:p>
            <a:endParaRPr lang="fr-CA" noProof="0" dirty="0"/>
          </a:p>
        </p:txBody>
      </p:sp>
    </p:spTree>
    <p:extLst>
      <p:ext uri="{BB962C8B-B14F-4D97-AF65-F5344CB8AC3E}">
        <p14:creationId xmlns:p14="http://schemas.microsoft.com/office/powerpoint/2010/main" val="641214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AD22CA6-B3D4-42E6-9D39-4E5FA2F5B625}"/>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E5E0A595-7D4F-4A75-959D-503EE13A6252}"/>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1EDB680F-C133-4094-823F-D5B30F453AE4}"/>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61409D32-23BD-4637-B738-4E00C3A730F3}"/>
              </a:ext>
            </a:extLst>
          </p:cNvPr>
          <p:cNvSpPr>
            <a:spLocks noGrp="1"/>
          </p:cNvSpPr>
          <p:nvPr>
            <p:ph type="title"/>
            <p:custDataLst>
              <p:tags r:id="rId2"/>
            </p:custDataLst>
          </p:nvPr>
        </p:nvSpPr>
        <p:spPr/>
        <p:txBody>
          <a:bodyPr/>
          <a:lstStyle/>
          <a:p>
            <a:r>
              <a:rPr lang="fr-CA" noProof="0" dirty="0" smtClean="0"/>
              <a:t>Critère : Long terme (AP = AMCEZ)</a:t>
            </a:r>
            <a:endParaRPr lang="fr-CA" noProof="0" dirty="0"/>
          </a:p>
        </p:txBody>
      </p:sp>
      <p:sp>
        <p:nvSpPr>
          <p:cNvPr id="3" name="Content Placeholder 2">
            <a:extLst>
              <a:ext uri="{FF2B5EF4-FFF2-40B4-BE49-F238E27FC236}">
                <a16:creationId xmlns:a16="http://schemas.microsoft.com/office/drawing/2014/main" id="{2488A7B3-1FF9-4B4B-B08E-0A1942022981}"/>
              </a:ext>
            </a:extLst>
          </p:cNvPr>
          <p:cNvSpPr>
            <a:spLocks noGrp="1"/>
          </p:cNvSpPr>
          <p:nvPr>
            <p:ph idx="1"/>
            <p:custDataLst>
              <p:tags r:id="rId3"/>
            </p:custDataLst>
          </p:nvPr>
        </p:nvSpPr>
        <p:spPr/>
        <p:txBody>
          <a:bodyPr>
            <a:normAutofit fontScale="92500"/>
          </a:bodyPr>
          <a:lstStyle/>
          <a:p>
            <a:r>
              <a:rPr lang="fr-CA" noProof="0" dirty="0" smtClean="0"/>
              <a:t>La principale différence entre les colonnes A et B est une différence entre l’</a:t>
            </a:r>
            <a:r>
              <a:rPr lang="fr-CA" i="1" noProof="0" dirty="0" smtClean="0"/>
              <a:t>engagement </a:t>
            </a:r>
            <a:r>
              <a:rPr lang="fr-CA" noProof="0" dirty="0" smtClean="0"/>
              <a:t>et le </a:t>
            </a:r>
            <a:r>
              <a:rPr lang="fr-CA" i="1" noProof="0" dirty="0" smtClean="0"/>
              <a:t>résultat probable</a:t>
            </a:r>
            <a:r>
              <a:rPr lang="fr-CA" noProof="0" dirty="0" smtClean="0"/>
              <a:t>. </a:t>
            </a:r>
          </a:p>
          <a:p>
            <a:r>
              <a:rPr lang="fr-CA" noProof="0" dirty="0" smtClean="0"/>
              <a:t>Souvent, le mécanisme exprimera clairement une intention de permanence et contiendra des mesures de protection (p. ex. l’exigence d’un processus législatif avec la participation du public, des servitudes de conservation d’une durée de 999 ans, des mesures qui survivent aux changements d’orientation stratégique ou de régime foncier) qui rendent difficile l’annulation ou la modification. </a:t>
            </a:r>
          </a:p>
          <a:p>
            <a:r>
              <a:rPr lang="fr-CA" noProof="0" dirty="0" smtClean="0"/>
              <a:t>Si la permanence n’est pas une intention déclarée et confirmée par toutes les autorités compétentes, on devrait s’attendre à ce que la zone continue d’être conservée indéfiniment, ce qui est tout à fait rationnel. </a:t>
            </a:r>
          </a:p>
          <a:p>
            <a:endParaRPr lang="fr-CA" noProof="0" dirty="0"/>
          </a:p>
        </p:txBody>
      </p:sp>
    </p:spTree>
    <p:extLst>
      <p:ext uri="{BB962C8B-B14F-4D97-AF65-F5344CB8AC3E}">
        <p14:creationId xmlns:p14="http://schemas.microsoft.com/office/powerpoint/2010/main" val="4019723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8494-9939-4234-B540-63E89FB00357}"/>
              </a:ext>
            </a:extLst>
          </p:cNvPr>
          <p:cNvSpPr>
            <a:spLocks noGrp="1"/>
          </p:cNvSpPr>
          <p:nvPr>
            <p:ph type="title"/>
            <p:custDataLst>
              <p:tags r:id="rId1"/>
            </p:custDataLst>
          </p:nvPr>
        </p:nvSpPr>
        <p:spPr/>
        <p:txBody>
          <a:bodyPr/>
          <a:lstStyle/>
          <a:p>
            <a:r>
              <a:rPr lang="fr-CA" noProof="0" dirty="0" smtClean="0"/>
              <a:t>Critère : Long terme (AP = AMCEZ)</a:t>
            </a:r>
            <a:endParaRPr lang="fr-CA" noProof="0" dirty="0"/>
          </a:p>
        </p:txBody>
      </p:sp>
      <p:sp>
        <p:nvSpPr>
          <p:cNvPr id="3" name="Content Placeholder 2">
            <a:extLst>
              <a:ext uri="{FF2B5EF4-FFF2-40B4-BE49-F238E27FC236}">
                <a16:creationId xmlns:a16="http://schemas.microsoft.com/office/drawing/2014/main" id="{647D82E0-96C9-4038-B7E3-B8B882562AF0}"/>
              </a:ext>
            </a:extLst>
          </p:cNvPr>
          <p:cNvSpPr>
            <a:spLocks noGrp="1"/>
          </p:cNvSpPr>
          <p:nvPr>
            <p:ph idx="1"/>
            <p:custDataLst>
              <p:tags r:id="rId2"/>
            </p:custDataLst>
          </p:nvPr>
        </p:nvSpPr>
        <p:spPr>
          <a:xfrm>
            <a:off x="838200" y="1485140"/>
            <a:ext cx="10515600" cy="4351338"/>
          </a:xfrm>
        </p:spPr>
        <p:txBody>
          <a:bodyPr>
            <a:normAutofit/>
          </a:bodyPr>
          <a:lstStyle/>
          <a:p>
            <a:r>
              <a:rPr lang="fr-CA" noProof="0" dirty="0" smtClean="0"/>
              <a:t>Le degré de difficulté associé à l’inversion d’un mécanisme peut être évalué en tenant compte de facteurs tels que :</a:t>
            </a:r>
          </a:p>
          <a:p>
            <a:pPr lvl="1"/>
            <a:r>
              <a:rPr lang="fr-CA" noProof="0" dirty="0" smtClean="0"/>
              <a:t>Le niveau d’autorité auquel les décisions sont approuvées, comme :</a:t>
            </a:r>
          </a:p>
          <a:p>
            <a:pPr lvl="2"/>
            <a:r>
              <a:rPr lang="fr-CA" noProof="0" dirty="0" smtClean="0"/>
              <a:t>Parlement ou législature = très grande difficulté</a:t>
            </a:r>
          </a:p>
          <a:p>
            <a:pPr lvl="2"/>
            <a:r>
              <a:rPr lang="fr-CA" noProof="0" dirty="0" smtClean="0"/>
              <a:t>Cabinet ministériel ou comité = grande difficulté</a:t>
            </a:r>
          </a:p>
          <a:p>
            <a:pPr lvl="2"/>
            <a:r>
              <a:rPr lang="fr-CA" noProof="0" dirty="0" smtClean="0"/>
              <a:t>Ministre ou président = difficulté moyenne</a:t>
            </a:r>
          </a:p>
          <a:p>
            <a:pPr lvl="2"/>
            <a:r>
              <a:rPr lang="fr-CA" noProof="0" dirty="0" smtClean="0"/>
              <a:t>Directeur ou employés = faible difficulté</a:t>
            </a:r>
          </a:p>
          <a:p>
            <a:pPr lvl="1"/>
            <a:r>
              <a:rPr lang="fr-CA" noProof="0" dirty="0" smtClean="0"/>
              <a:t>Exigences relatives à la participation du public à la décision, comme :</a:t>
            </a:r>
          </a:p>
          <a:p>
            <a:pPr lvl="2"/>
            <a:r>
              <a:rPr lang="fr-CA" noProof="0" dirty="0" smtClean="0"/>
              <a:t>Approbation du public = grande difficulté</a:t>
            </a:r>
          </a:p>
          <a:p>
            <a:pPr lvl="2"/>
            <a:r>
              <a:rPr lang="fr-CA" noProof="0" dirty="0" smtClean="0"/>
              <a:t>Consultation publique = difficulté moyenne</a:t>
            </a:r>
          </a:p>
          <a:p>
            <a:pPr lvl="2"/>
            <a:r>
              <a:rPr lang="fr-CA" noProof="0" dirty="0" smtClean="0"/>
              <a:t>Aucune participation du public = peu de difficulté </a:t>
            </a:r>
          </a:p>
          <a:p>
            <a:endParaRPr lang="fr-CA" noProof="0" dirty="0"/>
          </a:p>
        </p:txBody>
      </p:sp>
      <p:grpSp>
        <p:nvGrpSpPr>
          <p:cNvPr id="4" name="Group 3">
            <a:extLst>
              <a:ext uri="{FF2B5EF4-FFF2-40B4-BE49-F238E27FC236}">
                <a16:creationId xmlns:a16="http://schemas.microsoft.com/office/drawing/2014/main" id="{428004C0-16C8-4668-AC3B-011339A63EB2}"/>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35F4967-9FE5-43E4-BD7F-F7316C691E6F}"/>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9730400-9EFB-4D53-B0FE-C674922C2BD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08278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998DE1A-8A6A-4C1A-8F2C-F3173DE762F0}"/>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3DAEF4F9-6AC5-4410-8886-88AD7E258F49}"/>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A62DD6EA-058B-4E9F-B240-F49066EFBD26}"/>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1EFE6BC0-BBCE-46FB-902B-5B2085014448}"/>
              </a:ext>
            </a:extLst>
          </p:cNvPr>
          <p:cNvSpPr>
            <a:spLocks noGrp="1"/>
          </p:cNvSpPr>
          <p:nvPr>
            <p:ph type="title"/>
            <p:custDataLst>
              <p:tags r:id="rId2"/>
            </p:custDataLst>
          </p:nvPr>
        </p:nvSpPr>
        <p:spPr/>
        <p:txBody>
          <a:bodyPr/>
          <a:lstStyle/>
          <a:p>
            <a:r>
              <a:rPr lang="fr-CA" noProof="0" dirty="0" smtClean="0"/>
              <a:t>Critère : Long terme (AP = AMCEZ)</a:t>
            </a:r>
            <a:endParaRPr lang="fr-CA" noProof="0" dirty="0"/>
          </a:p>
        </p:txBody>
      </p:sp>
      <p:sp>
        <p:nvSpPr>
          <p:cNvPr id="3" name="Content Placeholder 2">
            <a:extLst>
              <a:ext uri="{FF2B5EF4-FFF2-40B4-BE49-F238E27FC236}">
                <a16:creationId xmlns:a16="http://schemas.microsoft.com/office/drawing/2014/main" id="{A0D7AEC0-90EC-4024-8DC6-46A63A1D4658}"/>
              </a:ext>
            </a:extLst>
          </p:cNvPr>
          <p:cNvSpPr>
            <a:spLocks noGrp="1"/>
          </p:cNvSpPr>
          <p:nvPr>
            <p:ph idx="1"/>
            <p:custDataLst>
              <p:tags r:id="rId3"/>
            </p:custDataLst>
          </p:nvPr>
        </p:nvSpPr>
        <p:spPr/>
        <p:txBody>
          <a:bodyPr>
            <a:normAutofit fontScale="85000" lnSpcReduction="20000"/>
          </a:bodyPr>
          <a:lstStyle/>
          <a:p>
            <a:r>
              <a:rPr lang="fr-CA" noProof="0" dirty="0" smtClean="0"/>
              <a:t>Le degré de difficulté de l’inversion peut également être évalué en considérant :</a:t>
            </a:r>
          </a:p>
          <a:p>
            <a:pPr lvl="1"/>
            <a:r>
              <a:rPr lang="fr-CA" noProof="0" dirty="0" smtClean="0"/>
              <a:t>Le nombre d’autorités responsables ayant besoin d’un accord :</a:t>
            </a:r>
          </a:p>
          <a:p>
            <a:pPr lvl="2"/>
            <a:r>
              <a:rPr lang="fr-CA" noProof="0" dirty="0" smtClean="0"/>
              <a:t>autorités responsables multiples = grande difficulté</a:t>
            </a:r>
          </a:p>
          <a:p>
            <a:pPr lvl="2"/>
            <a:r>
              <a:rPr lang="fr-CA" noProof="0" dirty="0" smtClean="0"/>
              <a:t>autorité unique = difficulté potentiellement moindre, mais dépend du mandat de l’autorité (p. ex. entreprise à but lucratif plus facile que l’agence gouvernementale responsable des aires protégées)</a:t>
            </a:r>
          </a:p>
          <a:p>
            <a:pPr lvl="1"/>
            <a:r>
              <a:rPr lang="fr-CA" noProof="0" dirty="0" smtClean="0"/>
              <a:t>Mandat principal de l’autorité gouvernante - p. ex :</a:t>
            </a:r>
          </a:p>
          <a:p>
            <a:pPr lvl="2"/>
            <a:r>
              <a:rPr lang="fr-CA" noProof="0" dirty="0" smtClean="0"/>
              <a:t>les organismes de conservation sans but lucratif pourraient devoir modifier leurs règlements administratifs et risquer le statut d’organisme de bienfaisance (plus grande difficulté)</a:t>
            </a:r>
          </a:p>
          <a:p>
            <a:pPr lvl="2"/>
            <a:r>
              <a:rPr lang="fr-CA" noProof="0" dirty="0" smtClean="0"/>
              <a:t>une société de ressources naturelles à but lucratif peut n’avoir besoin que de modifier une politique interne ou de se départir de ses biens (difficulté moindre)</a:t>
            </a:r>
          </a:p>
          <a:p>
            <a:pPr lvl="1"/>
            <a:r>
              <a:rPr lang="fr-CA" noProof="0" dirty="0" smtClean="0"/>
              <a:t>Pour les propriétaires fonciers, si les mécanismes de conservation sont :</a:t>
            </a:r>
          </a:p>
          <a:p>
            <a:pPr lvl="2"/>
            <a:r>
              <a:rPr lang="fr-CA" noProof="0" dirty="0" smtClean="0"/>
              <a:t>juridiquement contraignants pour eux et pour tous les propriétaires ultérieurs (grande difficulté)</a:t>
            </a:r>
          </a:p>
          <a:p>
            <a:pPr lvl="2"/>
            <a:r>
              <a:rPr lang="fr-CA" noProof="0" dirty="0" smtClean="0"/>
              <a:t>des mesures volontaires qui exigent le consentement continu des propriétaires fonciers, y compris le consentement continu de tout propriétaire subséquent (faible difficulté)</a:t>
            </a:r>
          </a:p>
          <a:p>
            <a:r>
              <a:rPr lang="fr-CA" noProof="0" dirty="0" smtClean="0"/>
              <a:t>L’intention de toutes les « autorités responsables » pertinentes en ce qui concerne le « long terme » doit être déterminée</a:t>
            </a:r>
          </a:p>
          <a:p>
            <a:endParaRPr lang="fr-CA" noProof="0" dirty="0"/>
          </a:p>
        </p:txBody>
      </p:sp>
    </p:spTree>
    <p:extLst>
      <p:ext uri="{BB962C8B-B14F-4D97-AF65-F5344CB8AC3E}">
        <p14:creationId xmlns:p14="http://schemas.microsoft.com/office/powerpoint/2010/main" val="802671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2CE8D-011E-4507-A2DD-D79F60839F80}"/>
              </a:ext>
            </a:extLst>
          </p:cNvPr>
          <p:cNvSpPr>
            <a:spLocks noGrp="1"/>
          </p:cNvSpPr>
          <p:nvPr>
            <p:ph type="title"/>
            <p:custDataLst>
              <p:tags r:id="rId1"/>
            </p:custDataLst>
          </p:nvPr>
        </p:nvSpPr>
        <p:spPr/>
        <p:txBody>
          <a:bodyPr/>
          <a:lstStyle/>
          <a:p>
            <a:r>
              <a:rPr lang="fr-CA" noProof="0" dirty="0" smtClean="0"/>
              <a:t>Critère : Long terme (AP = AMCEZ)</a:t>
            </a:r>
            <a:endParaRPr lang="fr-CA" noProof="0" dirty="0"/>
          </a:p>
        </p:txBody>
      </p:sp>
      <p:sp>
        <p:nvSpPr>
          <p:cNvPr id="3" name="Content Placeholder 2">
            <a:extLst>
              <a:ext uri="{FF2B5EF4-FFF2-40B4-BE49-F238E27FC236}">
                <a16:creationId xmlns:a16="http://schemas.microsoft.com/office/drawing/2014/main" id="{7F75E797-755E-4D2B-BCC0-665680EECDA3}"/>
              </a:ext>
            </a:extLst>
          </p:cNvPr>
          <p:cNvSpPr>
            <a:spLocks noGrp="1"/>
          </p:cNvSpPr>
          <p:nvPr>
            <p:ph idx="1"/>
            <p:custDataLst>
              <p:tags r:id="rId2"/>
            </p:custDataLst>
          </p:nvPr>
        </p:nvSpPr>
        <p:spPr/>
        <p:txBody>
          <a:bodyPr/>
          <a:lstStyle/>
          <a:p>
            <a:r>
              <a:rPr lang="fr-CA" noProof="0" dirty="0" smtClean="0"/>
              <a:t>Lorsqu’ils existent, les antécédents de réussite ou d’échec de mécanismes ou de catégories de mécanismes devraient être utilisés pour évaluer la durabilité à long terme.</a:t>
            </a:r>
          </a:p>
          <a:p>
            <a:endParaRPr lang="fr-CA" noProof="0" dirty="0"/>
          </a:p>
        </p:txBody>
      </p:sp>
      <p:grpSp>
        <p:nvGrpSpPr>
          <p:cNvPr id="4" name="Group 3">
            <a:extLst>
              <a:ext uri="{FF2B5EF4-FFF2-40B4-BE49-F238E27FC236}">
                <a16:creationId xmlns:a16="http://schemas.microsoft.com/office/drawing/2014/main" id="{D1F8A440-D7ED-4C1F-8234-194FDB921325}"/>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7FE6327-04EF-4FDE-B645-64559AE25100}"/>
                </a:ext>
              </a:extLst>
            </p:cNvPr>
            <p:cNvPicPr>
              <a:picLocks noChangeAspect="1"/>
            </p:cNvPicPr>
            <p:nvPr/>
          </p:nvPicPr>
          <p:blipFill rotWithShape="1">
            <a:blip r:embed="rId5"/>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8DAC696-2D6B-4823-B04E-C97EE2A3289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27486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C1783BC-FA74-4B2F-85A8-E5658A5B819A}"/>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4E23D19-0E21-48AD-9700-6A767AEAC288}"/>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325AFE9-6C36-474E-A725-625638263FFC}"/>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9033BD03-76EA-4344-BFD7-41DB0C9DFA1C}"/>
              </a:ext>
            </a:extLst>
          </p:cNvPr>
          <p:cNvSpPr>
            <a:spLocks noGrp="1"/>
          </p:cNvSpPr>
          <p:nvPr>
            <p:ph type="title"/>
            <p:custDataLst>
              <p:tags r:id="rId2"/>
            </p:custDataLst>
          </p:nvPr>
        </p:nvSpPr>
        <p:spPr/>
        <p:txBody>
          <a:bodyPr/>
          <a:lstStyle/>
          <a:p>
            <a:r>
              <a:rPr lang="fr-CA" noProof="0" dirty="0" smtClean="0"/>
              <a:t>Critère : DURÉE (AP = AMCEZ)</a:t>
            </a:r>
            <a:endParaRPr lang="fr-CA" noProof="0" dirty="0"/>
          </a:p>
        </p:txBody>
      </p:sp>
      <p:sp>
        <p:nvSpPr>
          <p:cNvPr id="3" name="Content Placeholder 2">
            <a:extLst>
              <a:ext uri="{FF2B5EF4-FFF2-40B4-BE49-F238E27FC236}">
                <a16:creationId xmlns:a16="http://schemas.microsoft.com/office/drawing/2014/main" id="{EDA66BB8-B3D9-42DD-97C0-5C9ACEF9B27C}"/>
              </a:ext>
            </a:extLst>
          </p:cNvPr>
          <p:cNvSpPr>
            <a:spLocks noGrp="1"/>
          </p:cNvSpPr>
          <p:nvPr>
            <p:ph idx="1"/>
            <p:custDataLst>
              <p:tags r:id="rId3"/>
            </p:custDataLst>
          </p:nvPr>
        </p:nvSpPr>
        <p:spPr/>
        <p:txBody>
          <a:bodyPr>
            <a:normAutofit fontScale="92500" lnSpcReduction="10000"/>
          </a:bodyPr>
          <a:lstStyle/>
          <a:p>
            <a:r>
              <a:rPr lang="fr-CA" noProof="0" dirty="0" smtClean="0"/>
              <a:t>Les mécanismes affectant la conservation devraient être en vigueur toute l’année pour les aires protégées et les AMCEZ.</a:t>
            </a:r>
          </a:p>
          <a:p>
            <a:r>
              <a:rPr lang="fr-CA" noProof="0" dirty="0" smtClean="0"/>
              <a:t>Les mesures qui n’assurent la protection qu’une partie de l’année et permettent potentiellement la dégradation de l’environnement le reste de l’année ne permettent pas, à elles seules, la conservation </a:t>
            </a:r>
            <a:r>
              <a:rPr lang="fr-CA" i="1" noProof="0" dirty="0" smtClean="0"/>
              <a:t>in situ</a:t>
            </a:r>
            <a:r>
              <a:rPr lang="fr-CA" noProof="0" dirty="0" smtClean="0"/>
              <a:t> de la biodiversité. </a:t>
            </a:r>
          </a:p>
          <a:p>
            <a:r>
              <a:rPr lang="fr-CA" noProof="0" dirty="0" smtClean="0"/>
              <a:t>Dans certains cas, les mécanismes saisonniers (p. ex. une fermeture saisonnière de la chasse) peuvent être additionnés d’autres mécanismes qui se combinent pour assurer la conservation </a:t>
            </a:r>
            <a:r>
              <a:rPr lang="fr-CA" i="1" noProof="0" dirty="0" smtClean="0"/>
              <a:t>in situ</a:t>
            </a:r>
            <a:r>
              <a:rPr lang="fr-CA" noProof="0" dirty="0" smtClean="0"/>
              <a:t> de la biodiversité toute l’année. </a:t>
            </a:r>
          </a:p>
          <a:p>
            <a:r>
              <a:rPr lang="fr-CA" noProof="0" dirty="0" smtClean="0"/>
              <a:t>Dans de tels cas, le « mécanisme » à évaluer est la somme des mécanismes.</a:t>
            </a:r>
          </a:p>
          <a:p>
            <a:endParaRPr lang="fr-CA" noProof="0" dirty="0"/>
          </a:p>
        </p:txBody>
      </p:sp>
    </p:spTree>
    <p:extLst>
      <p:ext uri="{BB962C8B-B14F-4D97-AF65-F5344CB8AC3E}">
        <p14:creationId xmlns:p14="http://schemas.microsoft.com/office/powerpoint/2010/main" val="3543736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74AAF5B-9C93-4A2D-B0D1-33B7F064F667}"/>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BA332BE-F016-4F20-B93C-3861CFABE009}"/>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A22DE76-13D4-41FC-B83A-FE7913D09DA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7EDCD6AF-0FFE-47F3-A30A-E23A03B789D1}"/>
              </a:ext>
            </a:extLst>
          </p:cNvPr>
          <p:cNvSpPr>
            <a:spLocks noGrp="1"/>
          </p:cNvSpPr>
          <p:nvPr>
            <p:ph type="title"/>
            <p:custDataLst>
              <p:tags r:id="rId2"/>
            </p:custDataLst>
          </p:nvPr>
        </p:nvSpPr>
        <p:spPr/>
        <p:txBody>
          <a:bodyPr/>
          <a:lstStyle/>
          <a:p>
            <a:r>
              <a:rPr lang="fr-CA" noProof="0" dirty="0" smtClean="0"/>
              <a:t>Critère : Durée (AP = AMCEZ)</a:t>
            </a:r>
            <a:endParaRPr lang="fr-CA" noProof="0" dirty="0"/>
          </a:p>
        </p:txBody>
      </p:sp>
      <p:sp>
        <p:nvSpPr>
          <p:cNvPr id="3" name="Content Placeholder 2">
            <a:extLst>
              <a:ext uri="{FF2B5EF4-FFF2-40B4-BE49-F238E27FC236}">
                <a16:creationId xmlns:a16="http://schemas.microsoft.com/office/drawing/2014/main" id="{4ED2E9EF-FB58-4717-BEBC-4D850961797A}"/>
              </a:ext>
            </a:extLst>
          </p:cNvPr>
          <p:cNvSpPr>
            <a:spLocks noGrp="1"/>
          </p:cNvSpPr>
          <p:nvPr>
            <p:ph idx="1"/>
            <p:custDataLst>
              <p:tags r:id="rId3"/>
            </p:custDataLst>
          </p:nvPr>
        </p:nvSpPr>
        <p:spPr/>
        <p:txBody>
          <a:bodyPr>
            <a:normAutofit fontScale="92500" lnSpcReduction="10000"/>
          </a:bodyPr>
          <a:lstStyle/>
          <a:p>
            <a:r>
              <a:rPr lang="fr-CA" noProof="0" dirty="0" smtClean="0"/>
              <a:t>Les « mesures saisonnières » ne doivent pas être confondues avec des mesures qui n’ont pas une portée, une primauté, une efficacité ou une autorité de gouvernance suffisantes pour conserver efficacement la biodiversité.</a:t>
            </a:r>
          </a:p>
          <a:p>
            <a:r>
              <a:rPr lang="fr-CA" noProof="0" dirty="0" smtClean="0"/>
              <a:t>Par exemple, une fermeture saisonnière de la chasse peut n’avoir aucun effet sur l’utilisation des terres, de sorte qu’en plus de ne pas être en vigueur toute l’année, elle peut présenter les lacunes suivantes : </a:t>
            </a:r>
          </a:p>
          <a:p>
            <a:pPr lvl="1"/>
            <a:r>
              <a:rPr lang="fr-CA" noProof="0" dirty="0" smtClean="0"/>
              <a:t>portée insuffisante des objectifs (conserver la biodiversité dans son ensemble);</a:t>
            </a:r>
          </a:p>
          <a:p>
            <a:pPr lvl="1"/>
            <a:r>
              <a:rPr lang="fr-CA" noProof="0" dirty="0" smtClean="0"/>
              <a:t>capacité insuffisante pour prévenir/contrôler/gérer les activités qui pourraient dégrader la biodiversité (moyens efficaces 1 et 2);</a:t>
            </a:r>
          </a:p>
          <a:p>
            <a:pPr lvl="1"/>
            <a:r>
              <a:rPr lang="fr-CA" noProof="0" dirty="0" smtClean="0"/>
              <a:t>un engagement insuffisant de la part de toutes les autorités compétentes (p. ex. propriétaire foncier privé, agence minière et détenteurs de droits, etc.) envers des objectifs compatibles avec la conservation </a:t>
            </a:r>
            <a:r>
              <a:rPr lang="fr-CA" i="1" noProof="0" dirty="0" smtClean="0"/>
              <a:t>in situ</a:t>
            </a:r>
            <a:r>
              <a:rPr lang="fr-CA" noProof="0" dirty="0" smtClean="0"/>
              <a:t> à long terme de la biodiversité.</a:t>
            </a:r>
            <a:endParaRPr lang="fr-CA" noProof="0" dirty="0"/>
          </a:p>
        </p:txBody>
      </p:sp>
    </p:spTree>
    <p:extLst>
      <p:ext uri="{BB962C8B-B14F-4D97-AF65-F5344CB8AC3E}">
        <p14:creationId xmlns:p14="http://schemas.microsoft.com/office/powerpoint/2010/main" val="1389430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5021D56-0570-4D43-BD81-2413AE9A8809}"/>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7AFF0375-243C-461B-9BD3-725BDC42B40C}"/>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DCA240D8-977C-46CF-B5ED-C3783FBE6A7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A246B0B-7221-4722-B46C-C58010E1781C}"/>
              </a:ext>
            </a:extLst>
          </p:cNvPr>
          <p:cNvSpPr>
            <a:spLocks noGrp="1"/>
          </p:cNvSpPr>
          <p:nvPr>
            <p:ph type="title"/>
            <p:custDataLst>
              <p:tags r:id="rId2"/>
            </p:custDataLst>
          </p:nvPr>
        </p:nvSpPr>
        <p:spPr/>
        <p:txBody>
          <a:bodyPr/>
          <a:lstStyle/>
          <a:p>
            <a:r>
              <a:rPr lang="fr-CA" noProof="0" dirty="0" smtClean="0"/>
              <a:t>Critère : Primauté des objectifs (AP ≠  AMCEZ)</a:t>
            </a:r>
            <a:endParaRPr lang="fr-CA" noProof="0" dirty="0"/>
          </a:p>
        </p:txBody>
      </p:sp>
      <p:sp>
        <p:nvSpPr>
          <p:cNvPr id="3" name="Content Placeholder 2">
            <a:extLst>
              <a:ext uri="{FF2B5EF4-FFF2-40B4-BE49-F238E27FC236}">
                <a16:creationId xmlns:a16="http://schemas.microsoft.com/office/drawing/2014/main" id="{D71E1A62-B718-488C-BC8A-DCC215641DD4}"/>
              </a:ext>
            </a:extLst>
          </p:cNvPr>
          <p:cNvSpPr>
            <a:spLocks noGrp="1"/>
          </p:cNvSpPr>
          <p:nvPr>
            <p:ph idx="1"/>
            <p:custDataLst>
              <p:tags r:id="rId3"/>
            </p:custDataLst>
          </p:nvPr>
        </p:nvSpPr>
        <p:spPr/>
        <p:txBody>
          <a:bodyPr>
            <a:normAutofit fontScale="92500" lnSpcReduction="20000"/>
          </a:bodyPr>
          <a:lstStyle/>
          <a:p>
            <a:r>
              <a:rPr lang="fr-CA" noProof="0" dirty="0" smtClean="0"/>
              <a:t>Aire protégée : </a:t>
            </a:r>
          </a:p>
          <a:p>
            <a:pPr lvl="1"/>
            <a:r>
              <a:rPr lang="fr-CA" noProof="0" dirty="0" smtClean="0"/>
              <a:t>doivent avoir des objectifs de conservation de la nature, et ceux-ci doivent être prioritaires et prépondérants en cas de conflit avec d’autres objectifs (UICN 2008). </a:t>
            </a:r>
          </a:p>
          <a:p>
            <a:r>
              <a:rPr lang="fr-CA" noProof="0" dirty="0" smtClean="0"/>
              <a:t>AMCEZ :</a:t>
            </a:r>
          </a:p>
          <a:p>
            <a:pPr lvl="1"/>
            <a:r>
              <a:rPr lang="fr-CA" noProof="0" dirty="0" smtClean="0"/>
              <a:t> doivent avoir des objectifs qui, indépendamment de leur finalité, ne doivent pas entrer en conflit avec la conservation </a:t>
            </a:r>
            <a:r>
              <a:rPr lang="fr-CA" i="1" noProof="0" dirty="0" smtClean="0"/>
              <a:t>in situ</a:t>
            </a:r>
            <a:r>
              <a:rPr lang="fr-CA" noProof="0" dirty="0" smtClean="0"/>
              <a:t> de la biodiversité. </a:t>
            </a:r>
          </a:p>
          <a:p>
            <a:r>
              <a:rPr lang="fr-CA" noProof="0" dirty="0" smtClean="0"/>
              <a:t>Les aires protégées doivent avoir des objectifs de conservation primaires tandis que les AMCEZ doivent assurer la conservation </a:t>
            </a:r>
            <a:r>
              <a:rPr lang="fr-CA" i="1" noProof="0" dirty="0" smtClean="0"/>
              <a:t>in situ</a:t>
            </a:r>
            <a:r>
              <a:rPr lang="fr-CA" noProof="0" dirty="0" smtClean="0"/>
              <a:t> efficace de la biodiversité, quels que soient leurs objectifs. </a:t>
            </a:r>
          </a:p>
          <a:p>
            <a:r>
              <a:rPr lang="fr-CA" noProof="0" dirty="0" smtClean="0"/>
              <a:t>Les zones qui sont simplement intactes pour le moment, sans aucun objectif, gouvernance et gestion pour assurer une conservation </a:t>
            </a:r>
            <a:r>
              <a:rPr lang="fr-CA" i="1" noProof="0" dirty="0" smtClean="0"/>
              <a:t>in situ</a:t>
            </a:r>
            <a:r>
              <a:rPr lang="fr-CA" noProof="0" dirty="0" smtClean="0"/>
              <a:t> à long terme, ne répondront pas au critère de « primauté » et à plusieurs autres critères. </a:t>
            </a:r>
          </a:p>
          <a:p>
            <a:endParaRPr lang="fr-CA" noProof="0" dirty="0" smtClean="0"/>
          </a:p>
          <a:p>
            <a:endParaRPr lang="fr-CA" noProof="0" dirty="0"/>
          </a:p>
        </p:txBody>
      </p:sp>
    </p:spTree>
    <p:extLst>
      <p:ext uri="{BB962C8B-B14F-4D97-AF65-F5344CB8AC3E}">
        <p14:creationId xmlns:p14="http://schemas.microsoft.com/office/powerpoint/2010/main" val="2279930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D6FC8C7-4CFF-40DA-8BCC-B7CB59B271BE}"/>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D2BA4C5-AD49-47D9-8BE9-6CD7C026ED5A}"/>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F01FA33-278D-4CD0-8176-4B9495F4783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123F586-8AD3-4146-82B7-E747F60ABE85}"/>
              </a:ext>
            </a:extLst>
          </p:cNvPr>
          <p:cNvSpPr>
            <a:spLocks noGrp="1"/>
          </p:cNvSpPr>
          <p:nvPr>
            <p:ph type="title"/>
            <p:custDataLst>
              <p:tags r:id="rId2"/>
            </p:custDataLst>
          </p:nvPr>
        </p:nvSpPr>
        <p:spPr/>
        <p:txBody>
          <a:bodyPr/>
          <a:lstStyle/>
          <a:p>
            <a:r>
              <a:rPr lang="fr-CA" noProof="0" dirty="0" smtClean="0"/>
              <a:t>Critère : Primauté des objectifs (AP ≠ AMCEZ)</a:t>
            </a:r>
            <a:endParaRPr lang="fr-CA" noProof="0" dirty="0"/>
          </a:p>
        </p:txBody>
      </p:sp>
      <p:sp>
        <p:nvSpPr>
          <p:cNvPr id="3" name="Content Placeholder 2">
            <a:extLst>
              <a:ext uri="{FF2B5EF4-FFF2-40B4-BE49-F238E27FC236}">
                <a16:creationId xmlns:a16="http://schemas.microsoft.com/office/drawing/2014/main" id="{60F3EBCD-C6D1-4C82-BFB8-B7ECAD95857B}"/>
              </a:ext>
            </a:extLst>
          </p:cNvPr>
          <p:cNvSpPr>
            <a:spLocks noGrp="1"/>
          </p:cNvSpPr>
          <p:nvPr>
            <p:ph idx="1"/>
            <p:custDataLst>
              <p:tags r:id="rId3"/>
            </p:custDataLst>
          </p:nvPr>
        </p:nvSpPr>
        <p:spPr/>
        <p:txBody>
          <a:bodyPr>
            <a:normAutofit fontScale="92500" lnSpcReduction="10000"/>
          </a:bodyPr>
          <a:lstStyle/>
          <a:p>
            <a:r>
              <a:rPr lang="fr-CA" noProof="0" dirty="0" smtClean="0"/>
              <a:t>Il n’est pas toujours clair quels objectifs ont la primauté et à quel moment, et si toutes les autorités compétentes sont d’accord :</a:t>
            </a:r>
          </a:p>
          <a:p>
            <a:pPr lvl="1"/>
            <a:r>
              <a:rPr lang="fr-CA" noProof="0" dirty="0" smtClean="0"/>
              <a:t>tous les objectifs d’un domaine ne peuvent pas être énoncés dans les documents constitutifs;</a:t>
            </a:r>
          </a:p>
          <a:p>
            <a:pPr lvl="1"/>
            <a:r>
              <a:rPr lang="fr-CA" noProof="0" dirty="0" smtClean="0"/>
              <a:t>les priorités entre des objectifs concurrents peuvent ne pas être claires. </a:t>
            </a:r>
          </a:p>
          <a:p>
            <a:pPr lvl="1"/>
            <a:endParaRPr lang="fr-CA" noProof="0" dirty="0" smtClean="0"/>
          </a:p>
          <a:p>
            <a:r>
              <a:rPr lang="fr-CA" noProof="0" dirty="0" smtClean="0"/>
              <a:t>Les évaluateurs des aires protégées potentielles et des AMCEZ doivent être à l’affût :</a:t>
            </a:r>
          </a:p>
          <a:p>
            <a:pPr lvl="1"/>
            <a:r>
              <a:rPr lang="fr-CA" noProof="0" dirty="0" smtClean="0"/>
              <a:t>des incohérences entre les objectifs énoncés et le type et l’ampleur des activités permises (c.-à-d. que les objectifs énoncés et l’intention manifeste sont contradictoires);</a:t>
            </a:r>
          </a:p>
          <a:p>
            <a:pPr lvl="1"/>
            <a:r>
              <a:rPr lang="fr-CA" noProof="0" dirty="0" smtClean="0"/>
              <a:t>des situations où différentes autorités gouvernementales accordent la primauté à des objectifs différents et contradictoires.</a:t>
            </a:r>
            <a:endParaRPr lang="fr-CA" noProof="0" dirty="0"/>
          </a:p>
        </p:txBody>
      </p:sp>
    </p:spTree>
    <p:extLst>
      <p:ext uri="{BB962C8B-B14F-4D97-AF65-F5344CB8AC3E}">
        <p14:creationId xmlns:p14="http://schemas.microsoft.com/office/powerpoint/2010/main" val="1711010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1F7BF67-EF58-4CB3-AF51-573E746C3F8D}"/>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005A867F-443A-4609-9D51-C8876B3DBC4E}"/>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2C7CB72-D734-4EAB-B3A4-4C52090F990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0219EA98-F94D-4E5F-9106-5D7382DC5E2C}"/>
              </a:ext>
            </a:extLst>
          </p:cNvPr>
          <p:cNvSpPr>
            <a:spLocks noGrp="1"/>
          </p:cNvSpPr>
          <p:nvPr>
            <p:ph type="title"/>
            <p:custDataLst>
              <p:tags r:id="rId2"/>
            </p:custDataLst>
          </p:nvPr>
        </p:nvSpPr>
        <p:spPr/>
        <p:txBody>
          <a:bodyPr/>
          <a:lstStyle/>
          <a:p>
            <a:r>
              <a:rPr lang="fr-CA" noProof="0" dirty="0" smtClean="0"/>
              <a:t>Critère : Primauté des objectifs (AP ≠ AMCEZ)</a:t>
            </a:r>
            <a:endParaRPr lang="fr-CA" noProof="0" dirty="0"/>
          </a:p>
        </p:txBody>
      </p:sp>
      <p:sp>
        <p:nvSpPr>
          <p:cNvPr id="3" name="Content Placeholder 2">
            <a:extLst>
              <a:ext uri="{FF2B5EF4-FFF2-40B4-BE49-F238E27FC236}">
                <a16:creationId xmlns:a16="http://schemas.microsoft.com/office/drawing/2014/main" id="{15F19B2F-6A6B-45C6-A49F-8E33B43D69CF}"/>
              </a:ext>
            </a:extLst>
          </p:cNvPr>
          <p:cNvSpPr>
            <a:spLocks noGrp="1"/>
          </p:cNvSpPr>
          <p:nvPr>
            <p:ph idx="1"/>
            <p:custDataLst>
              <p:tags r:id="rId3"/>
            </p:custDataLst>
          </p:nvPr>
        </p:nvSpPr>
        <p:spPr/>
        <p:txBody>
          <a:bodyPr>
            <a:normAutofit fontScale="77500" lnSpcReduction="20000"/>
          </a:bodyPr>
          <a:lstStyle/>
          <a:p>
            <a:r>
              <a:rPr lang="fr-CA" noProof="0" dirty="0" smtClean="0"/>
              <a:t>Les incohérences entre les objectifs énoncés et l’intention évidente suggèrent qu’il peut y avoir des objectifs implicites dont la primauté en ce qui concerne la conservation de la nature doit être déterminée. </a:t>
            </a:r>
          </a:p>
          <a:p>
            <a:r>
              <a:rPr lang="fr-CA" noProof="0" dirty="0" smtClean="0"/>
              <a:t>Cela peut nécessiter un examen attentif des éléments suivants :</a:t>
            </a:r>
          </a:p>
          <a:p>
            <a:pPr lvl="1"/>
            <a:r>
              <a:rPr lang="fr-CA" noProof="0" dirty="0" smtClean="0"/>
              <a:t>base juridique,</a:t>
            </a:r>
          </a:p>
          <a:p>
            <a:pPr lvl="1"/>
            <a:r>
              <a:rPr lang="fr-CA" dirty="0"/>
              <a:t>p</a:t>
            </a:r>
            <a:r>
              <a:rPr lang="fr-CA" noProof="0" dirty="0" smtClean="0"/>
              <a:t>olitiques,</a:t>
            </a:r>
          </a:p>
          <a:p>
            <a:pPr lvl="1"/>
            <a:r>
              <a:rPr lang="fr-CA" noProof="0" dirty="0" smtClean="0"/>
              <a:t>documents de gestion,</a:t>
            </a:r>
          </a:p>
          <a:p>
            <a:pPr lvl="1"/>
            <a:r>
              <a:rPr lang="fr-CA" noProof="0" dirty="0" smtClean="0"/>
              <a:t>pratiques opérationnelles,</a:t>
            </a:r>
          </a:p>
          <a:p>
            <a:pPr lvl="1"/>
            <a:r>
              <a:rPr lang="fr-CA" noProof="0" dirty="0" smtClean="0"/>
              <a:t>discussions avec toutes les autorités compétentes</a:t>
            </a:r>
            <a:r>
              <a:rPr lang="fr-CA" dirty="0"/>
              <a:t>,</a:t>
            </a:r>
            <a:endParaRPr lang="fr-CA" noProof="0" dirty="0" smtClean="0"/>
          </a:p>
          <a:p>
            <a:pPr marL="0" indent="0">
              <a:buNone/>
            </a:pPr>
            <a:r>
              <a:rPr lang="fr-CA" noProof="0" dirty="0" smtClean="0"/>
              <a:t>	afin de comprendre dans quelle mesure les objectifs compatibles avec la 	conservation prévalent en cas de conflit.</a:t>
            </a:r>
          </a:p>
          <a:p>
            <a:r>
              <a:rPr lang="fr-CA" noProof="0" dirty="0" smtClean="0"/>
              <a:t>Dans le cas des AMCEZ, la primauté des objectifs compatibles avec la conservation doit perdurer. Pour ce faire, il faut se demander si les objectifs principaux et les moyens de les atteindre sont stables et peu susceptibles de changer d’une manière qui entre en conflit avec la conservation de la biodiversité.</a:t>
            </a:r>
            <a:endParaRPr lang="fr-CA" noProof="0" dirty="0"/>
          </a:p>
        </p:txBody>
      </p:sp>
    </p:spTree>
    <p:extLst>
      <p:ext uri="{BB962C8B-B14F-4D97-AF65-F5344CB8AC3E}">
        <p14:creationId xmlns:p14="http://schemas.microsoft.com/office/powerpoint/2010/main" val="398703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7E4188-2984-4BCA-8BB5-29D08B008681}"/>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AF21C467-121C-42FA-9058-738E7328F9DE}"/>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FDC45D7D-8339-443E-9E94-B9631D5B8F3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DE9D3524-9904-4A52-AC48-2153F05B2A6E}"/>
              </a:ext>
            </a:extLst>
          </p:cNvPr>
          <p:cNvSpPr>
            <a:spLocks noGrp="1"/>
          </p:cNvSpPr>
          <p:nvPr>
            <p:ph type="title"/>
            <p:custDataLst>
              <p:tags r:id="rId2"/>
            </p:custDataLst>
          </p:nvPr>
        </p:nvSpPr>
        <p:spPr/>
        <p:txBody>
          <a:bodyPr/>
          <a:lstStyle/>
          <a:p>
            <a:r>
              <a:rPr lang="fr-CA" noProof="0" dirty="0" smtClean="0"/>
              <a:t>Critère : Primauté des objectifs (AP ≠ AMCEZ)</a:t>
            </a:r>
            <a:endParaRPr lang="fr-CA" noProof="0" dirty="0"/>
          </a:p>
        </p:txBody>
      </p:sp>
      <p:sp>
        <p:nvSpPr>
          <p:cNvPr id="3" name="Content Placeholder 2">
            <a:extLst>
              <a:ext uri="{FF2B5EF4-FFF2-40B4-BE49-F238E27FC236}">
                <a16:creationId xmlns:a16="http://schemas.microsoft.com/office/drawing/2014/main" id="{64C614D7-8950-4103-B6F4-E1F1A1ED77B8}"/>
              </a:ext>
            </a:extLst>
          </p:cNvPr>
          <p:cNvSpPr>
            <a:spLocks noGrp="1"/>
          </p:cNvSpPr>
          <p:nvPr>
            <p:ph idx="1"/>
            <p:custDataLst>
              <p:tags r:id="rId3"/>
            </p:custDataLst>
          </p:nvPr>
        </p:nvSpPr>
        <p:spPr/>
        <p:txBody>
          <a:bodyPr>
            <a:normAutofit fontScale="92500"/>
          </a:bodyPr>
          <a:lstStyle/>
          <a:p>
            <a:r>
              <a:rPr lang="fr-CA" noProof="0" dirty="0" smtClean="0"/>
              <a:t>Par exemple :</a:t>
            </a:r>
          </a:p>
          <a:p>
            <a:pPr lvl="1"/>
            <a:r>
              <a:rPr lang="fr-CA" noProof="0" dirty="0" smtClean="0"/>
              <a:t>une zone dont l’objectif d’approvisionnement en eau potable est atteint en maintenant le couvert forestier naturel intact et en limitant l’accès humain peut répondre au critère de primauté (si le critère « à long terme » est satisfait);</a:t>
            </a:r>
          </a:p>
          <a:p>
            <a:pPr lvl="1"/>
            <a:r>
              <a:rPr lang="fr-CA" noProof="0" dirty="0" smtClean="0"/>
              <a:t>une zone dont l’objectif d’approvisionnement en eau potable est atteint par des pratiques d’aménagement forestier visant à limiter les matières organiques et les pertes d’eau par évapotranspiration ne répondrait pas au critère de primauté;</a:t>
            </a:r>
          </a:p>
          <a:p>
            <a:pPr lvl="1"/>
            <a:r>
              <a:rPr lang="fr-CA" noProof="0" dirty="0" smtClean="0"/>
              <a:t>une zone dont les objectifs sont actuellement atteints par le maintien d’un écosystème intact, mais qui pourrait également l’être par des interventions de gestion qui compromettent la biodiversité, devrait être soigneusement évaluée pour déterminer la probabilité qu’un régime de gestion compatible soit maintenu.</a:t>
            </a:r>
          </a:p>
          <a:p>
            <a:endParaRPr lang="fr-CA" noProof="0" dirty="0"/>
          </a:p>
        </p:txBody>
      </p:sp>
    </p:spTree>
    <p:extLst>
      <p:ext uri="{BB962C8B-B14F-4D97-AF65-F5344CB8AC3E}">
        <p14:creationId xmlns:p14="http://schemas.microsoft.com/office/powerpoint/2010/main" val="2956583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95EB-817A-4BD9-ADC8-5F97595EE00C}"/>
              </a:ext>
            </a:extLst>
          </p:cNvPr>
          <p:cNvSpPr>
            <a:spLocks noGrp="1"/>
          </p:cNvSpPr>
          <p:nvPr>
            <p:ph type="title"/>
            <p:custDataLst>
              <p:tags r:id="rId1"/>
            </p:custDataLst>
          </p:nvPr>
        </p:nvSpPr>
        <p:spPr/>
        <p:txBody>
          <a:bodyPr/>
          <a:lstStyle/>
          <a:p>
            <a:r>
              <a:rPr lang="fr-CA" noProof="0" dirty="0" smtClean="0"/>
              <a:t>Critère : Portée des objectifs (AP ≠ AMCEZ)</a:t>
            </a:r>
            <a:endParaRPr lang="fr-CA" noProof="0" dirty="0"/>
          </a:p>
        </p:txBody>
      </p:sp>
      <p:sp>
        <p:nvSpPr>
          <p:cNvPr id="3" name="Content Placeholder 2">
            <a:extLst>
              <a:ext uri="{FF2B5EF4-FFF2-40B4-BE49-F238E27FC236}">
                <a16:creationId xmlns:a16="http://schemas.microsoft.com/office/drawing/2014/main" id="{E1F26182-FC95-4198-880C-FAEE2782E32B}"/>
              </a:ext>
            </a:extLst>
          </p:cNvPr>
          <p:cNvSpPr>
            <a:spLocks noGrp="1"/>
          </p:cNvSpPr>
          <p:nvPr>
            <p:ph idx="1"/>
            <p:custDataLst>
              <p:tags r:id="rId2"/>
            </p:custDataLst>
          </p:nvPr>
        </p:nvSpPr>
        <p:spPr>
          <a:xfrm>
            <a:off x="838200" y="1624151"/>
            <a:ext cx="10515600" cy="4351338"/>
          </a:xfrm>
        </p:spPr>
        <p:txBody>
          <a:bodyPr>
            <a:normAutofit fontScale="92500"/>
          </a:bodyPr>
          <a:lstStyle/>
          <a:p>
            <a:r>
              <a:rPr lang="fr-CA" noProof="0" dirty="0" smtClean="0"/>
              <a:t>La conservation </a:t>
            </a:r>
            <a:r>
              <a:rPr lang="fr-CA" i="1" noProof="0" dirty="0" smtClean="0"/>
              <a:t>in situ</a:t>
            </a:r>
            <a:r>
              <a:rPr lang="fr-CA" noProof="0" dirty="0" smtClean="0"/>
              <a:t> de la biodiversité telle que définie par la CDB renvoit à la protection/conservation des écosystèmes, habitats naturels et/ou espèces dans leur environnement naturel. </a:t>
            </a:r>
          </a:p>
          <a:p>
            <a:r>
              <a:rPr lang="fr-CA" noProof="0" dirty="0" smtClean="0"/>
              <a:t>Dans le cas des aires protégées, il doit y avoir des objectifs de conservation de la biodiversité dans son ensemble, ou de conservation d’un sous-ensemble de la biodiversité ou des valeurs autochtones qui est réalisé par la conservation </a:t>
            </a:r>
            <a:r>
              <a:rPr lang="fr-CA" i="1" noProof="0" dirty="0" smtClean="0"/>
              <a:t>in situ</a:t>
            </a:r>
            <a:r>
              <a:rPr lang="fr-CA" noProof="0" dirty="0" smtClean="0"/>
              <a:t> de la biodiversité. </a:t>
            </a:r>
          </a:p>
          <a:p>
            <a:r>
              <a:rPr lang="fr-CA" noProof="0" dirty="0" smtClean="0"/>
              <a:t>Dans le cas des AMCEZ, la zone peut avoir ou non des objectifs de conservation de la biodiversité, mais ces objectifs doivent être déterminés et être compatibles, intentionnellement ou non, avec la conservation </a:t>
            </a:r>
            <a:r>
              <a:rPr lang="fr-CA" i="1" noProof="0" dirty="0" smtClean="0"/>
              <a:t>in situ</a:t>
            </a:r>
            <a:r>
              <a:rPr lang="fr-CA" noProof="0" dirty="0" smtClean="0"/>
              <a:t> de la biodiversité. </a:t>
            </a:r>
          </a:p>
          <a:p>
            <a:endParaRPr lang="fr-CA" noProof="0" dirty="0"/>
          </a:p>
        </p:txBody>
      </p:sp>
      <p:grpSp>
        <p:nvGrpSpPr>
          <p:cNvPr id="4" name="Group 3">
            <a:extLst>
              <a:ext uri="{FF2B5EF4-FFF2-40B4-BE49-F238E27FC236}">
                <a16:creationId xmlns:a16="http://schemas.microsoft.com/office/drawing/2014/main" id="{D6FFF24C-4B3E-470A-BB21-870762FBCECE}"/>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99880E6-098B-49CB-83D4-D1EE09F7AA2D}"/>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797F53B-4B7F-47D0-AA32-2E0BF88A46E6}"/>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52653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BE113-34FF-4D29-BF90-B3DFFCD2E9D2}"/>
              </a:ext>
            </a:extLst>
          </p:cNvPr>
          <p:cNvSpPr>
            <a:spLocks noGrp="1"/>
          </p:cNvSpPr>
          <p:nvPr>
            <p:ph type="title"/>
            <p:custDataLst>
              <p:tags r:id="rId1"/>
            </p:custDataLst>
          </p:nvPr>
        </p:nvSpPr>
        <p:spPr/>
        <p:txBody>
          <a:bodyPr/>
          <a:lstStyle/>
          <a:p>
            <a:r>
              <a:rPr lang="fr-CA" noProof="0" dirty="0" smtClean="0"/>
              <a:t>Critère : Portée des objectifs (AP ≠ AMCEZ)</a:t>
            </a:r>
            <a:endParaRPr lang="fr-CA" noProof="0" dirty="0"/>
          </a:p>
        </p:txBody>
      </p:sp>
      <p:grpSp>
        <p:nvGrpSpPr>
          <p:cNvPr id="4" name="Group 3">
            <a:extLst>
              <a:ext uri="{FF2B5EF4-FFF2-40B4-BE49-F238E27FC236}">
                <a16:creationId xmlns:a16="http://schemas.microsoft.com/office/drawing/2014/main" id="{776650F0-3FA8-435B-87D7-9FA889DCDBF2}"/>
              </a:ext>
            </a:extLst>
          </p:cNvPr>
          <p:cNvGrpSpPr/>
          <p:nvPr>
            <p:custDataLst>
              <p:tags r:id="rId2"/>
            </p:custDataLst>
          </p:nvPr>
        </p:nvGrpSpPr>
        <p:grpSpPr>
          <a:xfrm>
            <a:off x="6555957" y="5517376"/>
            <a:ext cx="5084673" cy="1191433"/>
            <a:chOff x="465235" y="5215303"/>
            <a:chExt cx="6037091" cy="1504094"/>
          </a:xfrm>
        </p:grpSpPr>
        <p:pic>
          <p:nvPicPr>
            <p:cNvPr id="5" name="Picture 4">
              <a:extLst>
                <a:ext uri="{FF2B5EF4-FFF2-40B4-BE49-F238E27FC236}">
                  <a16:creationId xmlns:a16="http://schemas.microsoft.com/office/drawing/2014/main" id="{63FFAE30-9B31-461F-99B6-8CEE56B84A71}"/>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F709C6F3-5B4B-4DD9-86D8-E448BF7F9D4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Content Placeholder 2">
            <a:extLst>
              <a:ext uri="{FF2B5EF4-FFF2-40B4-BE49-F238E27FC236}">
                <a16:creationId xmlns:a16="http://schemas.microsoft.com/office/drawing/2014/main" id="{FDEF075A-0C5C-4F7C-B0C7-766ADD48F108}"/>
              </a:ext>
            </a:extLst>
          </p:cNvPr>
          <p:cNvSpPr>
            <a:spLocks noGrp="1"/>
          </p:cNvSpPr>
          <p:nvPr>
            <p:ph idx="1"/>
            <p:custDataLst>
              <p:tags r:id="rId3"/>
            </p:custDataLst>
          </p:nvPr>
        </p:nvSpPr>
        <p:spPr>
          <a:xfrm>
            <a:off x="617875" y="1690682"/>
            <a:ext cx="10515600" cy="4351338"/>
          </a:xfrm>
        </p:spPr>
        <p:txBody>
          <a:bodyPr>
            <a:normAutofit fontScale="92500" lnSpcReduction="10000"/>
          </a:bodyPr>
          <a:lstStyle/>
          <a:p>
            <a:r>
              <a:rPr lang="fr-CA" noProof="0" dirty="0" smtClean="0"/>
              <a:t>Dans certains cas, les objectifs peuvent se concentrer sur un sous-ensemble choisi de biodiversité, comme une espèce en voie de disparition ou un type d’habitat. </a:t>
            </a:r>
          </a:p>
          <a:p>
            <a:r>
              <a:rPr lang="fr-CA" noProof="0" dirty="0" smtClean="0"/>
              <a:t>Ces zones peuvent ou non répondre aux critères des zones protégées ou des AMCEZ, selon les circonstances. </a:t>
            </a:r>
          </a:p>
          <a:p>
            <a:r>
              <a:rPr lang="fr-CA" noProof="0" dirty="0" smtClean="0"/>
              <a:t>Si l’approche de conservation d’une zone abritant une espèce en voie de disparition consiste à protéger à la fois l’espèce et l’écosystème dont elle fait partie, le site peut être une zone protégée ou une AMCEZ. </a:t>
            </a:r>
          </a:p>
          <a:p>
            <a:r>
              <a:rPr lang="fr-CA" noProof="0" dirty="0" smtClean="0"/>
              <a:t>Cependant, si l’approche consiste à protéger seulement un petit sous-ensemble de la biodiversité (p. ex. les Chevêches des terriers et leurs terriers) tout en permettant de compromettre d’autres composantes de l’écosystème, le site n’est pas une aire protégée ni une AMCEZ. </a:t>
            </a:r>
          </a:p>
          <a:p>
            <a:endParaRPr lang="fr-CA" noProof="0" dirty="0"/>
          </a:p>
        </p:txBody>
      </p:sp>
    </p:spTree>
    <p:extLst>
      <p:ext uri="{BB962C8B-B14F-4D97-AF65-F5344CB8AC3E}">
        <p14:creationId xmlns:p14="http://schemas.microsoft.com/office/powerpoint/2010/main" val="1746995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417272C-DC7D-401A-ADE9-79127A8BD51B}"/>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2D30B9D-89C1-4762-88BF-44561971B6B0}"/>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63A664A-1A04-453D-B175-9DA967B69B7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1BE4F2A6-249E-4C7F-BC89-0036DCF04791}"/>
              </a:ext>
            </a:extLst>
          </p:cNvPr>
          <p:cNvSpPr>
            <a:spLocks noGrp="1"/>
          </p:cNvSpPr>
          <p:nvPr>
            <p:ph type="title"/>
            <p:custDataLst>
              <p:tags r:id="rId2"/>
            </p:custDataLst>
          </p:nvPr>
        </p:nvSpPr>
        <p:spPr/>
        <p:txBody>
          <a:bodyPr/>
          <a:lstStyle/>
          <a:p>
            <a:r>
              <a:rPr lang="fr-CA" noProof="0" dirty="0" smtClean="0"/>
              <a:t>Critère : Portée des objectifs (AP ≠ AMCEZ)</a:t>
            </a:r>
            <a:endParaRPr lang="fr-CA" noProof="0" dirty="0"/>
          </a:p>
        </p:txBody>
      </p:sp>
      <p:sp>
        <p:nvSpPr>
          <p:cNvPr id="3" name="Content Placeholder 2">
            <a:extLst>
              <a:ext uri="{FF2B5EF4-FFF2-40B4-BE49-F238E27FC236}">
                <a16:creationId xmlns:a16="http://schemas.microsoft.com/office/drawing/2014/main" id="{99480F1C-10EC-43E1-A98D-FE16DE747422}"/>
              </a:ext>
            </a:extLst>
          </p:cNvPr>
          <p:cNvSpPr>
            <a:spLocks noGrp="1"/>
          </p:cNvSpPr>
          <p:nvPr>
            <p:ph idx="1"/>
            <p:custDataLst>
              <p:tags r:id="rId3"/>
            </p:custDataLst>
          </p:nvPr>
        </p:nvSpPr>
        <p:spPr/>
        <p:txBody>
          <a:bodyPr>
            <a:normAutofit lnSpcReduction="10000"/>
          </a:bodyPr>
          <a:lstStyle/>
          <a:p>
            <a:r>
              <a:rPr lang="fr-CA" noProof="0" dirty="0" smtClean="0"/>
              <a:t>Dans d’autres cas, les objectifs de la zone peuvent être de conserver les pratiques et valeurs culturelles autochtones qui ne se limitent pas exclusivement à la biodiversité. </a:t>
            </a:r>
          </a:p>
          <a:p>
            <a:r>
              <a:rPr lang="fr-CA" noProof="0" dirty="0" smtClean="0"/>
              <a:t>Les traditions et les pratiques culturelles autochtones, fondées sur les systèmes de connaissances autochtones, sont étroitement liées aux approches autochtones de gestion des écosystèmes et reflètent la relation réciproque entre les peuples autochtones et l’environnement. </a:t>
            </a:r>
          </a:p>
          <a:p>
            <a:r>
              <a:rPr lang="fr-CA" noProof="0" dirty="0" smtClean="0"/>
              <a:t>Cela signifie que, dans bien des cas, la protection des pratiques et des valeurs culturelles autochtones au Canada ne peut se faire que par la protection de la biodiversité dans son ensemble. </a:t>
            </a:r>
          </a:p>
          <a:p>
            <a:endParaRPr lang="fr-CA" noProof="0" dirty="0"/>
          </a:p>
        </p:txBody>
      </p:sp>
    </p:spTree>
    <p:extLst>
      <p:ext uri="{BB962C8B-B14F-4D97-AF65-F5344CB8AC3E}">
        <p14:creationId xmlns:p14="http://schemas.microsoft.com/office/powerpoint/2010/main" val="51997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37BF-CE71-452D-92D8-CBCA92BBFB7A}"/>
              </a:ext>
            </a:extLst>
          </p:cNvPr>
          <p:cNvSpPr>
            <a:spLocks noGrp="1"/>
          </p:cNvSpPr>
          <p:nvPr>
            <p:ph type="title"/>
            <p:custDataLst>
              <p:tags r:id="rId1"/>
            </p:custDataLst>
          </p:nvPr>
        </p:nvSpPr>
        <p:spPr/>
        <p:txBody>
          <a:bodyPr/>
          <a:lstStyle/>
          <a:p>
            <a:r>
              <a:rPr lang="fr-CA" noProof="0" dirty="0" smtClean="0"/>
              <a:t>Critère : Portée des objectifs (AP ≠ AMCEZ)</a:t>
            </a:r>
            <a:endParaRPr lang="fr-CA" noProof="0" dirty="0"/>
          </a:p>
        </p:txBody>
      </p:sp>
      <p:sp>
        <p:nvSpPr>
          <p:cNvPr id="3" name="Content Placeholder 2">
            <a:extLst>
              <a:ext uri="{FF2B5EF4-FFF2-40B4-BE49-F238E27FC236}">
                <a16:creationId xmlns:a16="http://schemas.microsoft.com/office/drawing/2014/main" id="{EA45528F-DDDA-4DB5-8141-1CD5A6B0FD2B}"/>
              </a:ext>
            </a:extLst>
          </p:cNvPr>
          <p:cNvSpPr>
            <a:spLocks noGrp="1"/>
          </p:cNvSpPr>
          <p:nvPr>
            <p:ph idx="1"/>
            <p:custDataLst>
              <p:tags r:id="rId2"/>
            </p:custDataLst>
          </p:nvPr>
        </p:nvSpPr>
        <p:spPr/>
        <p:txBody>
          <a:bodyPr>
            <a:normAutofit/>
          </a:bodyPr>
          <a:lstStyle/>
          <a:p>
            <a:r>
              <a:rPr lang="fr-CA" noProof="0" dirty="0" smtClean="0"/>
              <a:t>De plus, les peuples autochtones ont des droits inhérents enchâssés dans la Constitution canadienne sur les terres et les eaux et ils doivent être respectés dans toutes les aires de conservation. </a:t>
            </a:r>
          </a:p>
          <a:p>
            <a:r>
              <a:rPr lang="fr-CA" noProof="0" dirty="0" smtClean="0"/>
              <a:t>Une zone gérée de manière à conserver les pratiques culturelles et les valeurs des peuples autochtones, y compris l’utilisation des espèces et des composantes de l’écosystème, sans compromettre l’intégrité écologique, peut également permettre la conservation </a:t>
            </a:r>
            <a:r>
              <a:rPr lang="fr-CA" i="1" noProof="0" dirty="0" smtClean="0"/>
              <a:t>in situ</a:t>
            </a:r>
            <a:r>
              <a:rPr lang="fr-CA" noProof="0" dirty="0" smtClean="0"/>
              <a:t> de la biodiversité dans son ensemble. </a:t>
            </a:r>
          </a:p>
          <a:p>
            <a:endParaRPr lang="fr-CA" noProof="0" dirty="0"/>
          </a:p>
        </p:txBody>
      </p:sp>
      <p:grpSp>
        <p:nvGrpSpPr>
          <p:cNvPr id="4" name="Group 3">
            <a:extLst>
              <a:ext uri="{FF2B5EF4-FFF2-40B4-BE49-F238E27FC236}">
                <a16:creationId xmlns:a16="http://schemas.microsoft.com/office/drawing/2014/main" id="{F5048D8F-9DE0-4ACC-8B4A-A6160C892220}"/>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3BA9BEE-BE3C-4C1B-AC48-23CCEBD7E03C}"/>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7EF74511-96D9-460D-9343-FEE56C027BBE}"/>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43002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50EDAA3-B284-4FED-AE2F-3853EDF1D158}"/>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DB6EA07-AFDA-43F2-975B-92523A3816CA}"/>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AA09512B-2E7D-4CE4-85CD-85AC0EA20D99}"/>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BECFBEDD-9B8A-48D7-A59B-D3742FEAF7E8}"/>
              </a:ext>
            </a:extLst>
          </p:cNvPr>
          <p:cNvSpPr>
            <a:spLocks noGrp="1"/>
          </p:cNvSpPr>
          <p:nvPr>
            <p:ph type="title"/>
            <p:custDataLst>
              <p:tags r:id="rId2"/>
            </p:custDataLst>
          </p:nvPr>
        </p:nvSpPr>
        <p:spPr/>
        <p:txBody>
          <a:bodyPr/>
          <a:lstStyle/>
          <a:p>
            <a:r>
              <a:rPr lang="fr-CA" noProof="0" dirty="0" smtClean="0"/>
              <a:t>Critère : Autorités responsables (AP ≠ AMCEZ)</a:t>
            </a:r>
            <a:endParaRPr lang="fr-CA" noProof="0" dirty="0"/>
          </a:p>
        </p:txBody>
      </p:sp>
      <p:sp>
        <p:nvSpPr>
          <p:cNvPr id="3" name="Content Placeholder 2">
            <a:extLst>
              <a:ext uri="{FF2B5EF4-FFF2-40B4-BE49-F238E27FC236}">
                <a16:creationId xmlns:a16="http://schemas.microsoft.com/office/drawing/2014/main" id="{796831C5-3EB3-4AFA-9736-646DE0CC154A}"/>
              </a:ext>
            </a:extLst>
          </p:cNvPr>
          <p:cNvSpPr>
            <a:spLocks noGrp="1"/>
          </p:cNvSpPr>
          <p:nvPr>
            <p:ph idx="1"/>
            <p:custDataLst>
              <p:tags r:id="rId3"/>
            </p:custDataLst>
          </p:nvPr>
        </p:nvSpPr>
        <p:spPr/>
        <p:txBody>
          <a:bodyPr>
            <a:normAutofit fontScale="85000" lnSpcReduction="20000"/>
          </a:bodyPr>
          <a:lstStyle/>
          <a:p>
            <a:r>
              <a:rPr lang="fr-CA" noProof="0" dirty="0" smtClean="0"/>
              <a:t>Les autorités compétentes comprennent toutes les organisations, agences, propriétaires et détenteurs de droits ayant des responsabilités envers des activités qui peuvent avoir un impact sur la biodiversité dans une zone. </a:t>
            </a:r>
          </a:p>
          <a:p>
            <a:r>
              <a:rPr lang="fr-CA" noProof="0" dirty="0" smtClean="0"/>
              <a:t>Elles ont la responsabilité de permettre d’interdire, d’accepter ou de déterminer autrement les activités qui peuvent avoir lieu à l’intérieur de la zone. </a:t>
            </a:r>
          </a:p>
          <a:p>
            <a:r>
              <a:rPr lang="fr-CA" noProof="0" dirty="0" smtClean="0"/>
              <a:t>Des droits, des responsabilités, des objectifs et des priorités différents peuvent être détenus par des personnes différentes :</a:t>
            </a:r>
          </a:p>
          <a:p>
            <a:pPr lvl="1"/>
            <a:r>
              <a:rPr lang="fr-CA" noProof="0" dirty="0" smtClean="0"/>
              <a:t>les gouvernements fédéral, provinciaux, territoriaux, autochtones et municipaux;</a:t>
            </a:r>
          </a:p>
          <a:p>
            <a:pPr lvl="1"/>
            <a:r>
              <a:rPr lang="fr-CA" noProof="0" dirty="0" smtClean="0"/>
              <a:t>les ministères au sein d’un même ordre de gouvernement;</a:t>
            </a:r>
          </a:p>
          <a:p>
            <a:pPr lvl="1"/>
            <a:r>
              <a:rPr lang="fr-CA" noProof="0" dirty="0" smtClean="0"/>
              <a:t>les propriétaires fonciers privés, les détenteurs de droits fonciers ou de droits sur les ressources, les organismes quasi-gouvernementaux et d’autres acteurs. </a:t>
            </a:r>
          </a:p>
          <a:p>
            <a:r>
              <a:rPr lang="fr-CA" noProof="0" dirty="0" smtClean="0"/>
              <a:t>Pour plus de clarté, les autorités de gouvernance privées peuvent inclure des organisations non gouvernementales, des sociétés, des propriétaires à but lucratif et des organismes de recherche ou religieux. </a:t>
            </a:r>
          </a:p>
          <a:p>
            <a:endParaRPr lang="fr-CA" noProof="0" dirty="0"/>
          </a:p>
        </p:txBody>
      </p:sp>
    </p:spTree>
    <p:extLst>
      <p:ext uri="{BB962C8B-B14F-4D97-AF65-F5344CB8AC3E}">
        <p14:creationId xmlns:p14="http://schemas.microsoft.com/office/powerpoint/2010/main" val="921658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52ABC1C-D407-41E8-A50E-AFC8960BBBFF}"/>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E041F5D5-A42E-4809-A04D-F16BEB05E2C6}"/>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9F7F9CF0-9386-4E3F-B4A9-FD38CAE3790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85D25822-EB55-4555-950B-D09726160EC2}"/>
              </a:ext>
            </a:extLst>
          </p:cNvPr>
          <p:cNvSpPr>
            <a:spLocks noGrp="1"/>
          </p:cNvSpPr>
          <p:nvPr>
            <p:ph type="title"/>
            <p:custDataLst>
              <p:tags r:id="rId2"/>
            </p:custDataLst>
          </p:nvPr>
        </p:nvSpPr>
        <p:spPr/>
        <p:txBody>
          <a:bodyPr/>
          <a:lstStyle/>
          <a:p>
            <a:r>
              <a:rPr lang="fr-CA" noProof="0" dirty="0" smtClean="0"/>
              <a:t>Critère : Autorités responsables (AP ≠ AMCEZ)</a:t>
            </a:r>
            <a:endParaRPr lang="fr-CA" noProof="0" dirty="0"/>
          </a:p>
        </p:txBody>
      </p:sp>
      <p:sp>
        <p:nvSpPr>
          <p:cNvPr id="3" name="Content Placeholder 2">
            <a:extLst>
              <a:ext uri="{FF2B5EF4-FFF2-40B4-BE49-F238E27FC236}">
                <a16:creationId xmlns:a16="http://schemas.microsoft.com/office/drawing/2014/main" id="{9EC6843A-C338-4908-A767-A53B493E5A06}"/>
              </a:ext>
            </a:extLst>
          </p:cNvPr>
          <p:cNvSpPr>
            <a:spLocks noGrp="1"/>
          </p:cNvSpPr>
          <p:nvPr>
            <p:ph idx="1"/>
            <p:custDataLst>
              <p:tags r:id="rId3"/>
            </p:custDataLst>
          </p:nvPr>
        </p:nvSpPr>
        <p:spPr>
          <a:xfrm>
            <a:off x="617875" y="1443812"/>
            <a:ext cx="10515600" cy="4351338"/>
          </a:xfrm>
        </p:spPr>
        <p:txBody>
          <a:bodyPr>
            <a:normAutofit fontScale="55000" lnSpcReduction="20000"/>
          </a:bodyPr>
          <a:lstStyle/>
          <a:p>
            <a:r>
              <a:rPr lang="fr-CA" sz="3600" noProof="0" dirty="0" smtClean="0"/>
              <a:t>Parfois, le contrôle administratif de toutes les activités qui peuvent avoir un impact sur la biodiversité dans une zone a été acquis par une organisation, comme une agence responsable d’une aire protégée ou d’un parc. </a:t>
            </a:r>
          </a:p>
          <a:p>
            <a:r>
              <a:rPr lang="fr-CA" sz="3600" noProof="0" dirty="0" smtClean="0"/>
              <a:t>Dans les cas plus complexes, le contrôle peut être partagé entre plusieurs autorités de gouvernance pertinentes.</a:t>
            </a:r>
          </a:p>
          <a:p>
            <a:r>
              <a:rPr lang="fr-CA" sz="3600" noProof="0" dirty="0" smtClean="0"/>
              <a:t>Il n’est pas toujours évident de savoir qui sont toutes les autorités compétentes, mais elles doivent être identifiées afin d’évaluer un domaine.</a:t>
            </a:r>
          </a:p>
          <a:p>
            <a:r>
              <a:rPr lang="fr-CA" sz="3600" noProof="0" dirty="0" smtClean="0"/>
              <a:t>Par exemple :</a:t>
            </a:r>
          </a:p>
          <a:p>
            <a:pPr lvl="1"/>
            <a:r>
              <a:rPr lang="fr-CA" sz="2900" noProof="0" dirty="0" smtClean="0"/>
              <a:t>un propriétaire foncier,</a:t>
            </a:r>
          </a:p>
          <a:p>
            <a:pPr lvl="1"/>
            <a:r>
              <a:rPr lang="fr-CA" sz="2900" noProof="0" dirty="0" smtClean="0"/>
              <a:t>un détenteur de droits de conservation (p. ex. une fiducie foncière détenant une servitude de conservation),</a:t>
            </a:r>
          </a:p>
          <a:p>
            <a:pPr lvl="1"/>
            <a:r>
              <a:rPr lang="fr-CA" sz="2900" noProof="0" dirty="0" smtClean="0"/>
              <a:t>un organisme provincial ou territorial responsable des ressources (p. ex. pour les droits relatifs aux ressources du sous-sol),</a:t>
            </a:r>
          </a:p>
          <a:p>
            <a:pPr lvl="1"/>
            <a:r>
              <a:rPr lang="fr-CA" sz="2900" noProof="0" dirty="0" smtClean="0"/>
              <a:t>un organisme provincial ou territorial de protection de la faune (p. ex. pour les droits d’exploitation de la faune),</a:t>
            </a:r>
          </a:p>
          <a:p>
            <a:pPr lvl="1"/>
            <a:r>
              <a:rPr lang="fr-CA" sz="2900" noProof="0" dirty="0" smtClean="0"/>
              <a:t>les organismes fédéraux responsables d’espèces particulières (p. ex. oiseaux migrateurs ou poissons anadromes), </a:t>
            </a:r>
          </a:p>
          <a:p>
            <a:pPr marL="0" indent="0">
              <a:buNone/>
            </a:pPr>
            <a:r>
              <a:rPr lang="fr-CA" sz="3800" noProof="0" dirty="0" smtClean="0"/>
              <a:t>	</a:t>
            </a:r>
            <a:r>
              <a:rPr lang="fr-CA" sz="3600" noProof="0" dirty="0" smtClean="0"/>
              <a:t>peuvent tous, en fait, être des autorités responsables d’une zone, même si seulement une 	ou deux d’entre elles peuvent se considérer comme les principales autorités de gestion. </a:t>
            </a:r>
          </a:p>
          <a:p>
            <a:endParaRPr lang="fr-CA" noProof="0" dirty="0"/>
          </a:p>
        </p:txBody>
      </p:sp>
    </p:spTree>
    <p:extLst>
      <p:ext uri="{BB962C8B-B14F-4D97-AF65-F5344CB8AC3E}">
        <p14:creationId xmlns:p14="http://schemas.microsoft.com/office/powerpoint/2010/main" val="1134707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BCF98FA-DD96-44FD-A065-380142443B67}"/>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5B6078FB-489C-4DC6-9472-010183E171AE}"/>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C9587F0-9DC7-4B6C-9991-70596FB77ECE}"/>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FFD9009-A213-44B8-8713-C4FEC870B9F0}"/>
              </a:ext>
            </a:extLst>
          </p:cNvPr>
          <p:cNvSpPr>
            <a:spLocks noGrp="1"/>
          </p:cNvSpPr>
          <p:nvPr>
            <p:ph type="title"/>
            <p:custDataLst>
              <p:tags r:id="rId2"/>
            </p:custDataLst>
          </p:nvPr>
        </p:nvSpPr>
        <p:spPr/>
        <p:txBody>
          <a:bodyPr/>
          <a:lstStyle/>
          <a:p>
            <a:r>
              <a:rPr lang="fr-CA" noProof="0" dirty="0" smtClean="0"/>
              <a:t>Critère : Autorités responsables (AP ≠ AMCEZ)</a:t>
            </a:r>
            <a:endParaRPr lang="fr-CA" noProof="0" dirty="0"/>
          </a:p>
        </p:txBody>
      </p:sp>
      <p:sp>
        <p:nvSpPr>
          <p:cNvPr id="3" name="Content Placeholder 2">
            <a:extLst>
              <a:ext uri="{FF2B5EF4-FFF2-40B4-BE49-F238E27FC236}">
                <a16:creationId xmlns:a16="http://schemas.microsoft.com/office/drawing/2014/main" id="{F715270B-4443-4EE9-B3B0-6F0F80249AFD}"/>
              </a:ext>
            </a:extLst>
          </p:cNvPr>
          <p:cNvSpPr>
            <a:spLocks noGrp="1"/>
          </p:cNvSpPr>
          <p:nvPr>
            <p:ph idx="1"/>
            <p:custDataLst>
              <p:tags r:id="rId3"/>
            </p:custDataLst>
          </p:nvPr>
        </p:nvSpPr>
        <p:spPr/>
        <p:txBody>
          <a:bodyPr>
            <a:normAutofit/>
          </a:bodyPr>
          <a:lstStyle/>
          <a:p>
            <a:r>
              <a:rPr lang="fr-CA" noProof="0" dirty="0" smtClean="0"/>
              <a:t>Cela peut mener à des situations où les objectifs d’un responsable principal de protection de la nature peuvent être minés par une autre autorité ayant des objectifs contradictoires (p. ex. une agence minière qui accorde un permis d’exploitation minière dans une zone protégée d’approvisionnement en eau). </a:t>
            </a:r>
          </a:p>
          <a:p>
            <a:r>
              <a:rPr lang="fr-CA" noProof="0" dirty="0" smtClean="0"/>
              <a:t>Toutes les autorités compétentes doivent être associées aux objectifs et à un régime de gestion qui permettent la conservation </a:t>
            </a:r>
            <a:r>
              <a:rPr lang="fr-CA" i="1" noProof="0" dirty="0" smtClean="0"/>
              <a:t>in situ</a:t>
            </a:r>
            <a:r>
              <a:rPr lang="fr-CA" noProof="0" dirty="0" smtClean="0"/>
              <a:t> de la biodiversité, ou du moins agir d’une manière compatible avec ces objectifs et ce régime.</a:t>
            </a:r>
            <a:endParaRPr lang="fr-CA" noProof="0" dirty="0"/>
          </a:p>
        </p:txBody>
      </p:sp>
    </p:spTree>
    <p:extLst>
      <p:ext uri="{BB962C8B-B14F-4D97-AF65-F5344CB8AC3E}">
        <p14:creationId xmlns:p14="http://schemas.microsoft.com/office/powerpoint/2010/main" val="3720585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3DDB-52C1-4129-A4FB-6140CF90C019}"/>
              </a:ext>
            </a:extLst>
          </p:cNvPr>
          <p:cNvSpPr>
            <a:spLocks noGrp="1"/>
          </p:cNvSpPr>
          <p:nvPr>
            <p:ph type="title"/>
            <p:custDataLst>
              <p:tags r:id="rId1"/>
            </p:custDataLst>
          </p:nvPr>
        </p:nvSpPr>
        <p:spPr/>
        <p:txBody>
          <a:bodyPr>
            <a:normAutofit/>
          </a:bodyPr>
          <a:lstStyle/>
          <a:p>
            <a:r>
              <a:rPr lang="fr-CA" dirty="0" smtClean="0"/>
              <a:t>Critère : </a:t>
            </a:r>
            <a:r>
              <a:rPr lang="fr-CA" dirty="0"/>
              <a:t>Résultats en matière de conservation de la biodiversité (AP ≠ AMCEZ) </a:t>
            </a:r>
            <a:endParaRPr lang="fr-CA" noProof="0" dirty="0"/>
          </a:p>
        </p:txBody>
      </p:sp>
      <p:sp>
        <p:nvSpPr>
          <p:cNvPr id="3" name="Content Placeholder 2">
            <a:extLst>
              <a:ext uri="{FF2B5EF4-FFF2-40B4-BE49-F238E27FC236}">
                <a16:creationId xmlns:a16="http://schemas.microsoft.com/office/drawing/2014/main" id="{8148EAE4-5818-4E11-8AA3-A792D6C55424}"/>
              </a:ext>
            </a:extLst>
          </p:cNvPr>
          <p:cNvSpPr>
            <a:spLocks noGrp="1"/>
          </p:cNvSpPr>
          <p:nvPr>
            <p:ph idx="1"/>
            <p:custDataLst>
              <p:tags r:id="rId2"/>
            </p:custDataLst>
          </p:nvPr>
        </p:nvSpPr>
        <p:spPr/>
        <p:txBody>
          <a:bodyPr>
            <a:normAutofit/>
          </a:bodyPr>
          <a:lstStyle/>
          <a:p>
            <a:r>
              <a:rPr lang="fr-CA" noProof="0" dirty="0" smtClean="0"/>
              <a:t>L’efficacité dans l’atteinte des résultats en matière de biodiversité aide à définir à la fois les aires protégées et les AMCEZ. </a:t>
            </a:r>
          </a:p>
          <a:p>
            <a:r>
              <a:rPr lang="fr-CA" dirty="0"/>
              <a:t>Par définition, les aires protégées doivent être </a:t>
            </a:r>
            <a:r>
              <a:rPr lang="fr-CA" dirty="0" smtClean="0"/>
              <a:t>« </a:t>
            </a:r>
            <a:r>
              <a:rPr lang="fr-CA" i="1" dirty="0" smtClean="0"/>
              <a:t>gérées</a:t>
            </a:r>
            <a:r>
              <a:rPr lang="fr-CA" dirty="0"/>
              <a:t>... </a:t>
            </a:r>
            <a:r>
              <a:rPr lang="fr-CA" i="1" dirty="0"/>
              <a:t>afin de réaliser</a:t>
            </a:r>
            <a:r>
              <a:rPr lang="fr-CA" dirty="0"/>
              <a:t>... la conservation à long terme de la nature</a:t>
            </a:r>
            <a:r>
              <a:rPr lang="fr-CA" dirty="0" smtClean="0"/>
              <a:t>... ». </a:t>
            </a:r>
            <a:endParaRPr lang="fr-CA" dirty="0"/>
          </a:p>
          <a:p>
            <a:r>
              <a:rPr lang="fr-CA" noProof="0" dirty="0" smtClean="0"/>
              <a:t>Dans la même veine, le terme « efficace » figure directement dans le nom des AMCEZ; elles devraient donc assurer une conservation </a:t>
            </a:r>
            <a:r>
              <a:rPr lang="fr-CA" i="1" noProof="0" dirty="0" smtClean="0"/>
              <a:t>in situ</a:t>
            </a:r>
            <a:r>
              <a:rPr lang="fr-CA" noProof="0" dirty="0" smtClean="0"/>
              <a:t> efficace de la biodiversité, indépendamment des objectifs de gestion. </a:t>
            </a:r>
          </a:p>
          <a:p>
            <a:endParaRPr lang="fr-CA" noProof="0" dirty="0"/>
          </a:p>
        </p:txBody>
      </p:sp>
      <p:grpSp>
        <p:nvGrpSpPr>
          <p:cNvPr id="4" name="Group 3">
            <a:extLst>
              <a:ext uri="{FF2B5EF4-FFF2-40B4-BE49-F238E27FC236}">
                <a16:creationId xmlns:a16="http://schemas.microsoft.com/office/drawing/2014/main" id="{457AB340-97CA-4827-9CBB-5FD5BF3C3D66}"/>
              </a:ext>
            </a:extLst>
          </p:cNvPr>
          <p:cNvGrpSpPr/>
          <p:nvPr>
            <p:custDataLst>
              <p:tags r:id="rId3"/>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AFC01DC2-D9E9-476C-92E1-91AAF9FCD91B}"/>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351B5511-1CDC-4FD2-838F-EB7D60B9219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21428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045C99D-F785-4475-8529-750D58E81A3A}"/>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04AE6F6-E523-4DA6-971B-BAF6EA53FB99}"/>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17190F99-5AEE-4E07-9FA1-5EE37611B425}"/>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A43C452-741C-4F4D-A5DF-9C645EFCC17A}"/>
              </a:ext>
            </a:extLst>
          </p:cNvPr>
          <p:cNvSpPr>
            <a:spLocks noGrp="1"/>
          </p:cNvSpPr>
          <p:nvPr>
            <p:ph type="title"/>
            <p:custDataLst>
              <p:tags r:id="rId2"/>
            </p:custDataLst>
          </p:nvPr>
        </p:nvSpPr>
        <p:spPr/>
        <p:txBody>
          <a:bodyPr>
            <a:normAutofit/>
          </a:bodyPr>
          <a:lstStyle/>
          <a:p>
            <a:r>
              <a:rPr lang="fr-CA" noProof="0" dirty="0" smtClean="0"/>
              <a:t>Critère : Résultats de la conservation de la biodiversité (AP ≠ AMCEZ) </a:t>
            </a:r>
            <a:endParaRPr lang="fr-CA" noProof="0" dirty="0"/>
          </a:p>
        </p:txBody>
      </p:sp>
      <p:sp>
        <p:nvSpPr>
          <p:cNvPr id="3" name="Content Placeholder 2">
            <a:extLst>
              <a:ext uri="{FF2B5EF4-FFF2-40B4-BE49-F238E27FC236}">
                <a16:creationId xmlns:a16="http://schemas.microsoft.com/office/drawing/2014/main" id="{9471FEA1-6758-48F0-8F52-FB67F8A0903A}"/>
              </a:ext>
            </a:extLst>
          </p:cNvPr>
          <p:cNvSpPr>
            <a:spLocks noGrp="1"/>
          </p:cNvSpPr>
          <p:nvPr>
            <p:ph idx="1"/>
            <p:custDataLst>
              <p:tags r:id="rId3"/>
            </p:custDataLst>
          </p:nvPr>
        </p:nvSpPr>
        <p:spPr/>
        <p:txBody>
          <a:bodyPr>
            <a:normAutofit fontScale="77500" lnSpcReduction="20000"/>
          </a:bodyPr>
          <a:lstStyle/>
          <a:p>
            <a:r>
              <a:rPr lang="fr-CA" noProof="0" dirty="0" smtClean="0"/>
              <a:t>En outre, les aires protégées et les AMCEZ devraient avoir d’importantes valeurs en matière de biodiversité. </a:t>
            </a:r>
          </a:p>
          <a:p>
            <a:r>
              <a:rPr lang="fr-CA" noProof="0" dirty="0" smtClean="0"/>
              <a:t>Leur reconnaissance devrait inclure la détermination de l’éventail des attributs de la biodiversité pour lesquels les sites sont considérés comme importants — par exemple :</a:t>
            </a:r>
          </a:p>
          <a:p>
            <a:pPr lvl="1"/>
            <a:r>
              <a:rPr lang="fr-CA" noProof="0" dirty="0" smtClean="0"/>
              <a:t>communautés d’espèces rares, menacées ou en voie de disparition;</a:t>
            </a:r>
          </a:p>
          <a:p>
            <a:pPr lvl="1"/>
            <a:r>
              <a:rPr lang="fr-CA" noProof="0" dirty="0" smtClean="0"/>
              <a:t>écosystèmes naturels représentatifs; </a:t>
            </a:r>
          </a:p>
          <a:p>
            <a:pPr lvl="1"/>
            <a:r>
              <a:rPr lang="fr-CA" noProof="0" dirty="0" smtClean="0"/>
              <a:t>espèces dont l’aire de répartition est restreinte; </a:t>
            </a:r>
          </a:p>
          <a:p>
            <a:pPr lvl="1"/>
            <a:r>
              <a:rPr lang="fr-CA" noProof="0" dirty="0" smtClean="0"/>
              <a:t>zones clés de la biodiversité; </a:t>
            </a:r>
          </a:p>
          <a:p>
            <a:pPr lvl="1"/>
            <a:r>
              <a:rPr lang="fr-CA" noProof="0" dirty="0" smtClean="0"/>
              <a:t>zones remplissant des fonctions et fournissant des services écosystémiques essentiels; </a:t>
            </a:r>
          </a:p>
          <a:p>
            <a:pPr lvl="1"/>
            <a:r>
              <a:rPr lang="fr-CA" noProof="0" dirty="0" smtClean="0"/>
              <a:t>zones de connectivité écologique;</a:t>
            </a:r>
          </a:p>
          <a:p>
            <a:pPr lvl="1"/>
            <a:r>
              <a:rPr lang="fr-CA" noProof="0" dirty="0" smtClean="0"/>
              <a:t>etc. </a:t>
            </a:r>
          </a:p>
          <a:p>
            <a:r>
              <a:rPr lang="fr-CA" noProof="0" dirty="0" smtClean="0"/>
              <a:t>Elles devraient être capables de maintenir leur valeur de conservation dans le temps. La taille, la forme, l’affectation des ressources à une gestion efficace, l’intégration au sein de réseaux plus vastes et les paysages terrestres et marins, etc., jouent un rôle.</a:t>
            </a:r>
          </a:p>
          <a:p>
            <a:endParaRPr lang="fr-CA" noProof="0" dirty="0"/>
          </a:p>
        </p:txBody>
      </p:sp>
    </p:spTree>
    <p:extLst>
      <p:ext uri="{BB962C8B-B14F-4D97-AF65-F5344CB8AC3E}">
        <p14:creationId xmlns:p14="http://schemas.microsoft.com/office/powerpoint/2010/main" val="957657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3D41F2A-AAFB-4BF4-9408-5B5018477FBC}"/>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0B7C40CB-5A25-4BD7-8F40-92F1FB5D08D2}"/>
                </a:ext>
              </a:extLst>
            </p:cNvPr>
            <p:cNvPicPr>
              <a:picLocks noChangeAspect="1"/>
            </p:cNvPicPr>
            <p:nvPr/>
          </p:nvPicPr>
          <p:blipFill rotWithShape="1">
            <a:blip r:embed="rId5"/>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D3493FF-945A-4D3F-BF45-C8AD005C951C}"/>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A52494B-0025-435F-BA60-3B336FDFCB83}"/>
              </a:ext>
            </a:extLst>
          </p:cNvPr>
          <p:cNvSpPr>
            <a:spLocks noGrp="1"/>
          </p:cNvSpPr>
          <p:nvPr>
            <p:ph type="title"/>
            <p:custDataLst>
              <p:tags r:id="rId2"/>
            </p:custDataLst>
          </p:nvPr>
        </p:nvSpPr>
        <p:spPr/>
        <p:txBody>
          <a:bodyPr>
            <a:normAutofit/>
          </a:bodyPr>
          <a:lstStyle/>
          <a:p>
            <a:r>
              <a:rPr lang="fr-CA" noProof="0" dirty="0" smtClean="0"/>
              <a:t>Critère : Résultats de la conservation de la biodiversité (AP ≠ AMCEZ) </a:t>
            </a:r>
            <a:endParaRPr lang="fr-CA" noProof="0" dirty="0"/>
          </a:p>
        </p:txBody>
      </p:sp>
      <p:sp>
        <p:nvSpPr>
          <p:cNvPr id="3" name="Content Placeholder 2">
            <a:extLst>
              <a:ext uri="{FF2B5EF4-FFF2-40B4-BE49-F238E27FC236}">
                <a16:creationId xmlns:a16="http://schemas.microsoft.com/office/drawing/2014/main" id="{17766BAE-3980-458C-B322-63684FD5E540}"/>
              </a:ext>
            </a:extLst>
          </p:cNvPr>
          <p:cNvSpPr>
            <a:spLocks noGrp="1"/>
          </p:cNvSpPr>
          <p:nvPr>
            <p:ph idx="1"/>
            <p:custDataLst>
              <p:tags r:id="rId3"/>
            </p:custDataLst>
          </p:nvPr>
        </p:nvSpPr>
        <p:spPr/>
        <p:txBody>
          <a:bodyPr>
            <a:normAutofit fontScale="77500" lnSpcReduction="20000"/>
          </a:bodyPr>
          <a:lstStyle/>
          <a:p>
            <a:r>
              <a:rPr lang="fr-CA" noProof="0" dirty="0" smtClean="0"/>
              <a:t>Comment pouvons-nous déterminer si une zone conserve efficacement la biodiversité </a:t>
            </a:r>
            <a:r>
              <a:rPr lang="fr-CA" i="1" noProof="0" dirty="0" smtClean="0"/>
              <a:t>in situ</a:t>
            </a:r>
            <a:r>
              <a:rPr lang="fr-CA" noProof="0" dirty="0" smtClean="0"/>
              <a:t>? </a:t>
            </a:r>
          </a:p>
          <a:p>
            <a:r>
              <a:rPr lang="fr-CA" dirty="0"/>
              <a:t>Les zones </a:t>
            </a:r>
            <a:r>
              <a:rPr lang="fr-CA" u="sng" dirty="0"/>
              <a:t>devraient</a:t>
            </a:r>
            <a:r>
              <a:rPr lang="fr-CA" dirty="0"/>
              <a:t> présenter des données probantes des résultats en matière de </a:t>
            </a:r>
            <a:r>
              <a:rPr lang="fr-CA" dirty="0" smtClean="0"/>
              <a:t>biodiversité :</a:t>
            </a:r>
            <a:endParaRPr lang="fr-CA" dirty="0"/>
          </a:p>
          <a:p>
            <a:pPr lvl="1"/>
            <a:r>
              <a:rPr lang="fr-CA" noProof="0" dirty="0" smtClean="0"/>
              <a:t>l’état des habitats et des processus écologiques; </a:t>
            </a:r>
          </a:p>
          <a:p>
            <a:pPr lvl="1"/>
            <a:r>
              <a:rPr lang="fr-CA" noProof="0" dirty="0" smtClean="0"/>
              <a:t>l’abondance des espèces;</a:t>
            </a:r>
          </a:p>
          <a:p>
            <a:pPr lvl="1"/>
            <a:r>
              <a:rPr lang="fr-CA" noProof="0" dirty="0" smtClean="0"/>
              <a:t>les impacts des espèces envahissantes;</a:t>
            </a:r>
          </a:p>
          <a:p>
            <a:pPr lvl="1"/>
            <a:r>
              <a:rPr lang="fr-CA" noProof="0" dirty="0" smtClean="0"/>
              <a:t>les effets de l’isolement écologique;</a:t>
            </a:r>
          </a:p>
          <a:p>
            <a:pPr lvl="1"/>
            <a:r>
              <a:rPr lang="fr-CA" noProof="0" dirty="0" smtClean="0"/>
              <a:t>etc.</a:t>
            </a:r>
          </a:p>
          <a:p>
            <a:r>
              <a:rPr lang="fr-CA" noProof="0" dirty="0" smtClean="0"/>
              <a:t>En l’absence de données de surveillance solides, d’autres renseignements devraient être utilisés dans le processus de sélection. Les résultats en matière de conservation peuvent être déduits :</a:t>
            </a:r>
          </a:p>
          <a:p>
            <a:pPr lvl="1"/>
            <a:r>
              <a:rPr lang="fr-CA" noProof="0" dirty="0" smtClean="0"/>
              <a:t>des renseignements sur l’abondance des espèces (p. ex. relevés ou rapports de récolte); </a:t>
            </a:r>
          </a:p>
          <a:p>
            <a:pPr lvl="1"/>
            <a:r>
              <a:rPr lang="fr-CA" noProof="0" dirty="0" smtClean="0"/>
              <a:t>des discussions avec les gestionnaires de sites et les détenteurs de connaissances;</a:t>
            </a:r>
          </a:p>
          <a:p>
            <a:pPr lvl="1"/>
            <a:r>
              <a:rPr lang="fr-CA" noProof="0" dirty="0" smtClean="0"/>
              <a:t>l’évaluation de l’efficacité de la gestion. </a:t>
            </a:r>
          </a:p>
          <a:p>
            <a:endParaRPr lang="fr-CA" noProof="0" dirty="0"/>
          </a:p>
        </p:txBody>
      </p:sp>
    </p:spTree>
    <p:extLst>
      <p:ext uri="{BB962C8B-B14F-4D97-AF65-F5344CB8AC3E}">
        <p14:creationId xmlns:p14="http://schemas.microsoft.com/office/powerpoint/2010/main" val="2776708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89E2AF2-4BA7-4A00-80B5-8A0F0F6B9208}"/>
              </a:ext>
            </a:extLst>
          </p:cNvPr>
          <p:cNvGrpSpPr/>
          <p:nvPr>
            <p:custDataLst>
              <p:tags r:id="rId1"/>
            </p:custDataLst>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7E21313-CC74-4480-B3FB-4C5BBA57036A}"/>
                </a:ext>
              </a:extLst>
            </p:cNvPr>
            <p:cNvPicPr>
              <a:picLocks noChangeAspect="1"/>
            </p:cNvPicPr>
            <p:nvPr/>
          </p:nvPicPr>
          <p:blipFill rotWithShape="1">
            <a:blip r:embed="rId6"/>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E9E25AF5-BDB1-4CB8-9311-28E6B9058724}"/>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B40474CF-1A2F-4987-9B7D-2F417F0AF2D8}"/>
              </a:ext>
            </a:extLst>
          </p:cNvPr>
          <p:cNvSpPr>
            <a:spLocks noGrp="1"/>
          </p:cNvSpPr>
          <p:nvPr>
            <p:ph type="title"/>
            <p:custDataLst>
              <p:tags r:id="rId2"/>
            </p:custDataLst>
          </p:nvPr>
        </p:nvSpPr>
        <p:spPr/>
        <p:txBody>
          <a:bodyPr>
            <a:normAutofit/>
          </a:bodyPr>
          <a:lstStyle/>
          <a:p>
            <a:r>
              <a:rPr lang="fr-CA" noProof="0" dirty="0" smtClean="0"/>
              <a:t>Critère : Résultats de la conservation de la biodiversité (AP ≠ AMCEZ) </a:t>
            </a:r>
            <a:endParaRPr lang="fr-CA" noProof="0" dirty="0"/>
          </a:p>
        </p:txBody>
      </p:sp>
      <p:sp>
        <p:nvSpPr>
          <p:cNvPr id="3" name="Content Placeholder 2">
            <a:extLst>
              <a:ext uri="{FF2B5EF4-FFF2-40B4-BE49-F238E27FC236}">
                <a16:creationId xmlns:a16="http://schemas.microsoft.com/office/drawing/2014/main" id="{FCE070F7-2C34-4B86-95AD-EE726A9FC0D0}"/>
              </a:ext>
            </a:extLst>
          </p:cNvPr>
          <p:cNvSpPr>
            <a:spLocks noGrp="1"/>
          </p:cNvSpPr>
          <p:nvPr>
            <p:ph idx="1"/>
            <p:custDataLst>
              <p:tags r:id="rId3"/>
            </p:custDataLst>
          </p:nvPr>
        </p:nvSpPr>
        <p:spPr/>
        <p:txBody>
          <a:bodyPr>
            <a:normAutofit fontScale="77500" lnSpcReduction="20000"/>
          </a:bodyPr>
          <a:lstStyle/>
          <a:p>
            <a:r>
              <a:rPr lang="fr-CA" noProof="0" dirty="0" smtClean="0"/>
              <a:t>Dans certains cas, les résultats en matière de conservation peuvent aussi être déduits des utilisations actuelles et de leurs impacts prévus ou, en l’absence de connaissances actuelles, d’une compréhension des utilisations autorisées et interdites. </a:t>
            </a:r>
          </a:p>
          <a:p>
            <a:r>
              <a:rPr lang="fr-CA" noProof="0" dirty="0" smtClean="0"/>
              <a:t>Dans certains cas, comme dans les grandes zones éloignées où l’utilisation humaine est faible, l’information obtenue par télédétection (p. ex. l’imagerie satellitaire) peut aider à déterminer si les résultats de conservation sont susceptibles d’être atteints. </a:t>
            </a:r>
          </a:p>
          <a:p>
            <a:r>
              <a:rPr lang="fr-CA" noProof="0" dirty="0" smtClean="0"/>
              <a:t>Comprendre les résultats en matière de conservation implique qu’il est possible de définir des conditions de référence ou des conditions souhaitées, ou du moins d’établir des niveaux de référence avec lesquels les conditions futures pourront être comparées. </a:t>
            </a:r>
          </a:p>
          <a:p>
            <a:r>
              <a:rPr lang="fr-CA" noProof="0" dirty="0" smtClean="0"/>
              <a:t>Les aires protégées devraient habituellement viser à maintenir ou, idéalement, à accroître le degré d’intégrité naturelle ou écologique de l’écosystème protégé.</a:t>
            </a:r>
          </a:p>
          <a:p>
            <a:r>
              <a:rPr lang="fr-CA" noProof="0" dirty="0" smtClean="0"/>
              <a:t>Plus la qualité de l’information sur les résultats en matière de biodiversité est faible, moins on peut être sûr qu’une zone est efficace.</a:t>
            </a:r>
          </a:p>
          <a:p>
            <a:endParaRPr lang="fr-CA" noProof="0" dirty="0"/>
          </a:p>
        </p:txBody>
      </p:sp>
    </p:spTree>
    <p:extLst>
      <p:ext uri="{BB962C8B-B14F-4D97-AF65-F5344CB8AC3E}">
        <p14:creationId xmlns:p14="http://schemas.microsoft.com/office/powerpoint/2010/main" val="365241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fr-CA" noProof="0" dirty="0"/>
          </a:p>
        </p:txBody>
      </p:sp>
      <p:sp>
        <p:nvSpPr>
          <p:cNvPr id="3" name="Content Placeholder 2"/>
          <p:cNvSpPr>
            <a:spLocks noGrp="1"/>
          </p:cNvSpPr>
          <p:nvPr>
            <p:ph idx="1"/>
            <p:custDataLst>
              <p:tags r:id="rId2"/>
            </p:custDataLst>
          </p:nvPr>
        </p:nvSpPr>
        <p:spPr/>
        <p:txBody>
          <a:bodyPr/>
          <a:lstStyle/>
          <a:p>
            <a:endParaRPr lang="en-US" dirty="0"/>
          </a:p>
        </p:txBody>
      </p:sp>
      <p:pic>
        <p:nvPicPr>
          <p:cNvPr id="4" name="Picture Placeholder 12"/>
          <p:cNvPicPr>
            <a:picLocks noChangeAspect="1"/>
          </p:cNvPicPr>
          <p:nvPr>
            <p:custDataLst>
              <p:tags r:id="rId3"/>
            </p:custDataLst>
          </p:nvPr>
        </p:nvPicPr>
        <p:blipFill rotWithShape="1">
          <a:blip r:embed="rId7"/>
          <a:srcRect t="25154" r="168" b="-392"/>
          <a:stretch/>
        </p:blipFill>
        <p:spPr>
          <a:xfrm>
            <a:off x="132862" y="0"/>
            <a:ext cx="12312366" cy="6958940"/>
          </a:xfrm>
          <a:prstGeom prst="rect">
            <a:avLst/>
          </a:prstGeom>
        </p:spPr>
      </p:pic>
      <p:sp>
        <p:nvSpPr>
          <p:cNvPr id="8" name="Rectangle 7"/>
          <p:cNvSpPr/>
          <p:nvPr>
            <p:custDataLst>
              <p:tags r:id="rId4"/>
            </p:custDataLst>
          </p:nvPr>
        </p:nvSpPr>
        <p:spPr>
          <a:xfrm>
            <a:off x="-4956" y="2364376"/>
            <a:ext cx="12312366" cy="2701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rotWithShape="1">
          <a:blip r:embed="rId8">
            <a:clrChange>
              <a:clrFrom>
                <a:srgbClr val="FFFFFF"/>
              </a:clrFrom>
              <a:clrTo>
                <a:srgbClr val="FFFFFF">
                  <a:alpha val="0"/>
                </a:srgbClr>
              </a:clrTo>
            </a:clrChange>
          </a:blip>
          <a:srcRect r="868"/>
          <a:stretch/>
        </p:blipFill>
        <p:spPr>
          <a:xfrm>
            <a:off x="1147935" y="2364376"/>
            <a:ext cx="6884286" cy="2589480"/>
          </a:xfrm>
          <a:prstGeom prst="rect">
            <a:avLst/>
          </a:prstGeom>
        </p:spPr>
      </p:pic>
      <p:pic>
        <p:nvPicPr>
          <p:cNvPr id="10" name="Content Placeholder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24606" y="2758211"/>
            <a:ext cx="1843275" cy="1799036"/>
          </a:xfrm>
          <a:prstGeom prst="rect">
            <a:avLst/>
          </a:prstGeom>
        </p:spPr>
      </p:pic>
    </p:spTree>
    <p:extLst>
      <p:ext uri="{BB962C8B-B14F-4D97-AF65-F5344CB8AC3E}">
        <p14:creationId xmlns:p14="http://schemas.microsoft.com/office/powerpoint/2010/main" val="33094546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1579311|-10846711|-14797230|-8244963|-11249614|SPAC&quot;,&quot;Id&quot;:&quot;5dcb2def464542d4944aaa79&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4"/>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3"/>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3"/>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3"/>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2"/>
</p:tagLst>
</file>

<file path=ppt/tags/tag107.xml><?xml version="1.0" encoding="utf-8"?>
<p:tagLst xmlns:a="http://schemas.openxmlformats.org/drawingml/2006/main" xmlns:r="http://schemas.openxmlformats.org/officeDocument/2006/relationships" xmlns:p="http://schemas.openxmlformats.org/presentationml/2006/main">
  <p:tag name="NUM" val="3"/>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3"/>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3"/>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1"/>
</p:tagLst>
</file>

<file path=ppt/tags/tag127.xml><?xml version="1.0" encoding="utf-8"?>
<p:tagLst xmlns:a="http://schemas.openxmlformats.org/drawingml/2006/main" xmlns:r="http://schemas.openxmlformats.org/officeDocument/2006/relationships" xmlns:p="http://schemas.openxmlformats.org/presentationml/2006/main">
  <p:tag name="NUM" val="2"/>
</p:tagLst>
</file>

<file path=ppt/tags/tag128.xml><?xml version="1.0" encoding="utf-8"?>
<p:tagLst xmlns:a="http://schemas.openxmlformats.org/drawingml/2006/main" xmlns:r="http://schemas.openxmlformats.org/officeDocument/2006/relationships" xmlns:p="http://schemas.openxmlformats.org/presentationml/2006/main">
  <p:tag name="NUM" val="3"/>
</p:tagLst>
</file>

<file path=ppt/tags/tag129.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9E8053C-02CA-46C2-B85F-E1E0E8BD6759}" vid="{FAB872B3-CD71-4C73-9CEE-4F6774684D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CCEA-Pathway-DST</Template>
  <TotalTime>1809</TotalTime>
  <Words>5594</Words>
  <Application>Microsoft Office PowerPoint</Application>
  <PresentationFormat>Widescreen</PresentationFormat>
  <Paragraphs>318</Paragraphs>
  <Slides>43</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L’Outil d’aide à la décision plus en détails</vt:lpstr>
      <vt:lpstr>Termes clés supplémentaires</vt:lpstr>
      <vt:lpstr>Termes clés supplémentaires</vt:lpstr>
      <vt:lpstr>Termes clés supplémentaires</vt:lpstr>
      <vt:lpstr>Termes clés supplémentaires</vt:lpstr>
      <vt:lpstr>Critère — Espace géographique (AP = AMCEZ)</vt:lpstr>
      <vt:lpstr>Critère — Espace géographique (AP = AMCEZ)</vt:lpstr>
      <vt:lpstr>Critère — Espace géographique (AP = AMCEZ)</vt:lpstr>
      <vt:lpstr>Critère — Espace géographique (AP = AMCEZ)</vt:lpstr>
      <vt:lpstr>Critère : Moyens efficaces — 1 (AP = AMCEZ)</vt:lpstr>
      <vt:lpstr>Critère : Moyens efficaces — 1 (AP = AMCEZ)</vt:lpstr>
      <vt:lpstr>Critère : Moyens efficaces — 1 (AP = AMCEZ)</vt:lpstr>
      <vt:lpstr>Critère : Moyens efficaces — 1 (AP = AMCEZ)</vt:lpstr>
      <vt:lpstr>Critère : Moyens efficaces — 1 (AP = AMCEZ)</vt:lpstr>
      <vt:lpstr>Critère : Moyens efficaces — 1 (AP = AMCEZ)</vt:lpstr>
      <vt:lpstr>Critère : Moyens efficaces — 1 (AP = AMCEZ)</vt:lpstr>
      <vt:lpstr>Critère : Moyens efficaces — 2 (AP = AMCEZ)</vt:lpstr>
      <vt:lpstr>Critère : Moyens efficaces-2 (AP = AMCEZ)</vt:lpstr>
      <vt:lpstr>Moyens efficaces — Interactions avec d’autres critères</vt:lpstr>
      <vt:lpstr>Critère : Long terme (AP = AMCEZ)</vt:lpstr>
      <vt:lpstr>Critère : Long terme (AP = AMCEZ)</vt:lpstr>
      <vt:lpstr>Critère : Long terme (AP = AMCEZ)</vt:lpstr>
      <vt:lpstr>Critère : Long terme (AP = AMCEZ)</vt:lpstr>
      <vt:lpstr>Critère : Long terme (AP = AMCEZ)</vt:lpstr>
      <vt:lpstr>Critère : Long terme (AP = AMCEZ)</vt:lpstr>
      <vt:lpstr>Critère : DURÉE (AP = AMCEZ)</vt:lpstr>
      <vt:lpstr>Critère : Durée (AP = AMCEZ)</vt:lpstr>
      <vt:lpstr>Critère : Primauté des objectifs (AP ≠  AMCEZ)</vt:lpstr>
      <vt:lpstr>Critère : Primauté des objectifs (AP ≠ AMCEZ)</vt:lpstr>
      <vt:lpstr>Critère : Primauté des objectifs (AP ≠ AMCEZ)</vt:lpstr>
      <vt:lpstr>Critère : Primauté des objectifs (AP ≠ AMCEZ)</vt:lpstr>
      <vt:lpstr>Critère : Portée des objectifs (AP ≠ AMCEZ)</vt:lpstr>
      <vt:lpstr>Critère : Portée des objectifs (AP ≠ AMCEZ)</vt:lpstr>
      <vt:lpstr>Critère : Portée des objectifs (AP ≠ AMCEZ)</vt:lpstr>
      <vt:lpstr>Critère : Portée des objectifs (AP ≠ AMCEZ)</vt:lpstr>
      <vt:lpstr>Critère : Autorités responsables (AP ≠ AMCEZ)</vt:lpstr>
      <vt:lpstr>Critère : Autorités responsables (AP ≠ AMCEZ)</vt:lpstr>
      <vt:lpstr>Critère : Autorités responsables (AP ≠ AMCEZ)</vt:lpstr>
      <vt:lpstr>Critère : Résultats en matière de conservation de la biodiversité (AP ≠ AMCEZ) </vt:lpstr>
      <vt:lpstr>Critère : Résultats de la conservation de la biodiversité (AP ≠ AMCEZ) </vt:lpstr>
      <vt:lpstr>Critère : Résultats de la conservation de la biodiversité (AP ≠ AMCEZ) </vt:lpstr>
      <vt:lpstr>Critère : Résultats de la conservation de la biodiversité (AP ≠ AMCEZ) </vt:lpstr>
      <vt:lpstr>PowerPoint Presentation</vt:lpstr>
    </vt:vector>
  </TitlesOfParts>
  <Company>GoA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Decision-Support Tool -</dc:title>
  <dc:creator>MacKinnon, David S</dc:creator>
  <cp:lastModifiedBy>Paquin,Simon [NCR]</cp:lastModifiedBy>
  <cp:revision>86</cp:revision>
  <dcterms:created xsi:type="dcterms:W3CDTF">2019-10-02T16:12:30Z</dcterms:created>
  <dcterms:modified xsi:type="dcterms:W3CDTF">2020-01-28T16:19:28Z</dcterms:modified>
</cp:coreProperties>
</file>