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58" r:id="rId3"/>
    <p:sldId id="259" r:id="rId4"/>
    <p:sldId id="263" r:id="rId5"/>
    <p:sldId id="264" r:id="rId6"/>
    <p:sldId id="262" r:id="rId7"/>
    <p:sldId id="260" r:id="rId8"/>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Heather Lazaruk" initials="HL"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4847" autoAdjust="0"/>
  </p:normalViewPr>
  <p:slideViewPr>
    <p:cSldViewPr snapToGrid="0">
      <p:cViewPr varScale="1">
        <p:scale>
          <a:sx n="83" d="100"/>
          <a:sy n="83" d="100"/>
        </p:scale>
        <p:origin x="1008" y="84"/>
      </p:cViewPr>
      <p:guideLst>
        <p:guide orient="horz" pos="2160"/>
        <p:guide pos="3840"/>
      </p:guideLst>
    </p:cSldViewPr>
  </p:slideViewPr>
  <p:notesTextViewPr>
    <p:cViewPr>
      <p:scale>
        <a:sx n="1" d="1"/>
        <a:sy n="1" d="1"/>
      </p:scale>
      <p:origin x="0" y="0"/>
    </p:cViewPr>
  </p:notesTextViewPr>
  <p:notesViewPr>
    <p:cSldViewPr snapToGrid="0">
      <p:cViewPr>
        <p:scale>
          <a:sx n="120" d="100"/>
          <a:sy n="120" d="100"/>
        </p:scale>
        <p:origin x="-1686" y="28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4EAF57-A729-4FD0-978A-D31BD57657E0}" type="datetimeFigureOut">
              <a:rPr lang="en-CA" smtClean="0"/>
              <a:t>2020-02-05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32C4FC-7AEF-4B94-8E1E-AEF31C9D03C0}" type="slidenum">
              <a:rPr lang="en-CA" smtClean="0"/>
              <a:t>‹#›</a:t>
            </a:fld>
            <a:endParaRPr lang="en-CA"/>
          </a:p>
        </p:txBody>
      </p:sp>
    </p:spTree>
    <p:extLst>
      <p:ext uri="{BB962C8B-B14F-4D97-AF65-F5344CB8AC3E}">
        <p14:creationId xmlns:p14="http://schemas.microsoft.com/office/powerpoint/2010/main" val="2401438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1C32C4FC-7AEF-4B94-8E1E-AEF31C9D03C0}" type="slidenum">
              <a:rPr lang="en-CA" smtClean="0"/>
              <a:t>1</a:t>
            </a:fld>
            <a:endParaRPr lang="en-CA"/>
          </a:p>
        </p:txBody>
      </p:sp>
    </p:spTree>
    <p:extLst>
      <p:ext uri="{BB962C8B-B14F-4D97-AF65-F5344CB8AC3E}">
        <p14:creationId xmlns:p14="http://schemas.microsoft.com/office/powerpoint/2010/main" val="113032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1163638"/>
            <a:ext cx="4513263" cy="2540000"/>
          </a:xfrm>
        </p:spPr>
      </p:sp>
      <p:sp>
        <p:nvSpPr>
          <p:cNvPr id="3" name="Notes Placeholder 2"/>
          <p:cNvSpPr>
            <a:spLocks noGrp="1"/>
          </p:cNvSpPr>
          <p:nvPr>
            <p:ph type="body" idx="1"/>
          </p:nvPr>
        </p:nvSpPr>
        <p:spPr>
          <a:xfrm>
            <a:off x="702310" y="3863276"/>
            <a:ext cx="5618480" cy="5166551"/>
          </a:xfrm>
        </p:spPr>
        <p:txBody>
          <a:bodyPr/>
          <a:lstStyle/>
          <a:p>
            <a:r>
              <a:rPr lang="fr-CA" sz="1100" dirty="0"/>
              <a:t>Pour bien comprendre l’origine de l’outil de décision (OD) et sa raison d’être</a:t>
            </a:r>
            <a:r>
              <a:rPr lang="fr-CA" sz="1100" baseline="0" dirty="0"/>
              <a:t>, il faut prendre un recul et examiner les cibles internationales et nationales. </a:t>
            </a:r>
            <a:r>
              <a:rPr lang="fr-CA" sz="1100" dirty="0"/>
              <a:t>Les mesures prises au Canada et dans nos territoires respectifs sont liées à la </a:t>
            </a:r>
            <a:r>
              <a:rPr lang="fr-CA" sz="1100" baseline="0" dirty="0"/>
              <a:t>Convention sur la diversité biologique (CDB), signée par le Canada (et quelques provinces, dont le Québec).</a:t>
            </a:r>
            <a:endParaRPr lang="fr-CA" sz="1100" dirty="0"/>
          </a:p>
          <a:p>
            <a:endParaRPr lang="fr-CA" sz="1100" dirty="0"/>
          </a:p>
          <a:p>
            <a:r>
              <a:rPr lang="fr-CA" sz="1100" dirty="0"/>
              <a:t>Le Plan stratégique </a:t>
            </a:r>
            <a:r>
              <a:rPr lang="fr-CA" sz="1100" baseline="0" dirty="0"/>
              <a:t>2011-2020 </a:t>
            </a:r>
            <a:r>
              <a:rPr lang="fr-CA" sz="1100" dirty="0"/>
              <a:t>de la CDB énonce </a:t>
            </a:r>
            <a:r>
              <a:rPr lang="fr-CA" sz="1100" baseline="0" dirty="0"/>
              <a:t>20 cibles : les Objectifs d’Aichi. L’Objectif 11  porte expressément sur les aires de conservation et relève du but </a:t>
            </a:r>
            <a:r>
              <a:rPr lang="fr-CA" sz="1100" dirty="0"/>
              <a:t>stratégique C </a:t>
            </a:r>
            <a:r>
              <a:rPr lang="fr-CA" sz="1100" baseline="0" dirty="0"/>
              <a:t>de la CDB.</a:t>
            </a:r>
          </a:p>
          <a:p>
            <a:endParaRPr lang="fr-CA" sz="1100" dirty="0"/>
          </a:p>
          <a:p>
            <a:pPr defTabSz="933126">
              <a:defRPr/>
            </a:pPr>
            <a:r>
              <a:rPr lang="fr-CA" sz="1100" b="1" dirty="0"/>
              <a:t>Objectif </a:t>
            </a:r>
            <a:r>
              <a:rPr lang="fr-CA" sz="1100" b="1" dirty="0" smtClean="0"/>
              <a:t>11 d’Aichi  </a:t>
            </a:r>
            <a:r>
              <a:rPr lang="fr-CA" sz="1100" b="1" dirty="0"/>
              <a:t>: </a:t>
            </a:r>
            <a:r>
              <a:rPr lang="fr-CA" sz="1100" b="0" dirty="0"/>
              <a:t>« </a:t>
            </a:r>
            <a:r>
              <a:rPr lang="fr-CA" sz="1100" dirty="0"/>
              <a:t>D’ici </a:t>
            </a:r>
            <a:r>
              <a:rPr lang="fr-CA" sz="1100" dirty="0" smtClean="0"/>
              <a:t>à 2020</a:t>
            </a:r>
            <a:r>
              <a:rPr lang="fr-CA" sz="1100" dirty="0"/>
              <a:t>, au moins 17 % des zones terrestres et d’eaux intérieures et 10 % des zones marines et côtières, y compris les zones qui sont particulièrement importantes pour la diversité biologique et les services fournis par les écosystèmes, sont conservées au moyen de réseaux écologiquement représentatifs et bien reliés d’aires protégées gérées efficacement et équitablement et d’autres mesures de conservation efficaces par zone, et intégrées dans l’ensemble du paysage terrestre et marin. »</a:t>
            </a:r>
          </a:p>
          <a:p>
            <a:pPr marL="0" lvl="1" defTabSz="933126">
              <a:defRPr/>
            </a:pPr>
            <a:endParaRPr lang="fr-CA" sz="1100" dirty="0"/>
          </a:p>
          <a:p>
            <a:pPr marL="0" lvl="1" defTabSz="933126">
              <a:defRPr/>
            </a:pPr>
            <a:r>
              <a:rPr lang="fr-CA" sz="1100" b="1" dirty="0"/>
              <a:t>Objectif du Canada n</a:t>
            </a:r>
            <a:r>
              <a:rPr lang="fr-CA" sz="1100" b="1" baseline="30000" dirty="0"/>
              <a:t>o </a:t>
            </a:r>
            <a:r>
              <a:rPr lang="fr-CA" sz="1100" b="1" dirty="0"/>
              <a:t>1 : </a:t>
            </a:r>
            <a:r>
              <a:rPr lang="fr-CA" sz="1100" dirty="0"/>
              <a:t>En</a:t>
            </a:r>
            <a:r>
              <a:rPr lang="fr-CA" sz="1100" b="1" dirty="0"/>
              <a:t> </a:t>
            </a:r>
            <a:r>
              <a:rPr lang="fr-CA" sz="1100" dirty="0"/>
              <a:t>2015, le Canada a adopté une série d’objectifs et de cibles nationaux en matière de biodiversité pour l’horizon de 2020, en réponse aux objectifs d’Aichi. Plus précisément, l’</a:t>
            </a:r>
            <a:r>
              <a:rPr lang="fr-CA" sz="1100" b="1" dirty="0"/>
              <a:t>Objectif du Canada n</a:t>
            </a:r>
            <a:r>
              <a:rPr lang="fr-CA" sz="1100" b="1" baseline="30000" dirty="0"/>
              <a:t>o </a:t>
            </a:r>
            <a:r>
              <a:rPr lang="fr-CA" sz="1100" b="1" dirty="0"/>
              <a:t>1 </a:t>
            </a:r>
            <a:r>
              <a:rPr lang="fr-CA" sz="1100" dirty="0"/>
              <a:t>reprend l’objectif 11 d’Aichi dans sa cible de conservation par zone. Bien que des éléments qualitatifs complémentaires de l’objectif 11 d’Aichi ne soient pas mentionnés explicitement, les directives de mise en œuvre qui accompagnent l’objectif n</a:t>
            </a:r>
            <a:r>
              <a:rPr lang="fr-CA" sz="1100" baseline="30000" dirty="0"/>
              <a:t>o </a:t>
            </a:r>
            <a:r>
              <a:rPr lang="fr-CA" sz="1100" dirty="0"/>
              <a:t>1 couvrent tous les critères de l’objectif 11 d’Aichi (p. ex. représentativité écologique, gestion efficace, etc.) à titre d’« éléments directeurs » de l’Objectif du Canada n</a:t>
            </a:r>
            <a:r>
              <a:rPr lang="fr-CA" sz="1100" baseline="30000" dirty="0"/>
              <a:t>o </a:t>
            </a:r>
            <a:r>
              <a:rPr lang="fr-CA" sz="1100" dirty="0"/>
              <a:t>1.</a:t>
            </a:r>
          </a:p>
          <a:p>
            <a:pPr defTabSz="933126">
              <a:defRPr/>
            </a:pPr>
            <a:endParaRPr lang="fr-CA" baseline="0" dirty="0"/>
          </a:p>
          <a:p>
            <a:endParaRPr lang="fr-CA" dirty="0"/>
          </a:p>
        </p:txBody>
      </p:sp>
      <p:sp>
        <p:nvSpPr>
          <p:cNvPr id="4" name="Slide Number Placeholder 3"/>
          <p:cNvSpPr>
            <a:spLocks noGrp="1"/>
          </p:cNvSpPr>
          <p:nvPr>
            <p:ph type="sldNum" sz="quarter" idx="10"/>
          </p:nvPr>
        </p:nvSpPr>
        <p:spPr/>
        <p:txBody>
          <a:bodyPr/>
          <a:lstStyle/>
          <a:p>
            <a:fld id="{4830EC9B-027A-489B-B556-2AAD4C0545CB}" type="slidenum">
              <a:rPr lang="en-CA" smtClean="0"/>
              <a:t>2</a:t>
            </a:fld>
            <a:endParaRPr lang="en-CA"/>
          </a:p>
        </p:txBody>
      </p:sp>
    </p:spTree>
    <p:extLst>
      <p:ext uri="{BB962C8B-B14F-4D97-AF65-F5344CB8AC3E}">
        <p14:creationId xmlns:p14="http://schemas.microsoft.com/office/powerpoint/2010/main" val="3314953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E</a:t>
            </a:r>
            <a:r>
              <a:rPr lang="fr-CA" sz="1200" dirty="0"/>
              <a:t>n 2011, nous avions une bonne idée de ce qu’étaient les aires protégées, mais les autres mesures de conservation efficaces par zone (AMCEZ) étaient un concept nouveau.</a:t>
            </a:r>
            <a:r>
              <a:rPr lang="fr-CA" sz="1200" baseline="0" dirty="0"/>
              <a:t> C’est pourquoi les premiers travaux sur la conception d’outils d’analyse préliminaire ont porté sur la définition des AMCEZ</a:t>
            </a:r>
            <a:r>
              <a:rPr lang="fr-CA" sz="1200" dirty="0"/>
              <a:t>.</a:t>
            </a:r>
          </a:p>
          <a:p>
            <a:endParaRPr lang="fr-CA" sz="1200" dirty="0"/>
          </a:p>
          <a:p>
            <a:r>
              <a:rPr lang="fr-CA" sz="1200" b="0" i="0" u="none" strike="noStrike" kern="1200" baseline="0" dirty="0">
                <a:solidFill>
                  <a:schemeClr val="tx1"/>
                </a:solidFill>
              </a:rPr>
              <a:t>L’outil de décision d’En route vers l’objectif </a:t>
            </a:r>
            <a:r>
              <a:rPr lang="fr-CA" dirty="0"/>
              <a:t>n</a:t>
            </a:r>
            <a:r>
              <a:rPr lang="fr-CA" baseline="30000" dirty="0"/>
              <a:t>o </a:t>
            </a:r>
            <a:r>
              <a:rPr lang="fr-CA" dirty="0"/>
              <a:t>1 </a:t>
            </a:r>
            <a:r>
              <a:rPr lang="fr-CA" sz="1200" b="0" i="0" u="none" strike="noStrike" kern="1200" baseline="0" dirty="0">
                <a:solidFill>
                  <a:schemeClr val="tx1"/>
                </a:solidFill>
              </a:rPr>
              <a:t>du </a:t>
            </a:r>
            <a:r>
              <a:rPr lang="fr-CA" dirty="0"/>
              <a:t>Canada et les orientations qui s’y rapportent sont fondés sur un outil conçu et publié initialement par l</a:t>
            </a:r>
            <a:r>
              <a:rPr lang="fr-CA" sz="1200" b="0" i="0" u="none" strike="noStrike" kern="1200" baseline="0" dirty="0">
                <a:solidFill>
                  <a:schemeClr val="tx1"/>
                </a:solidFill>
              </a:rPr>
              <a:t>e Conseil canadien des aires écologiques (CCAE). L’</a:t>
            </a:r>
            <a:r>
              <a:rPr lang="fr-CA" dirty="0"/>
              <a:t>outil original du </a:t>
            </a:r>
            <a:r>
              <a:rPr lang="fr-CA" sz="1200" b="0" i="0" u="none" strike="noStrike" kern="1200" baseline="0" dirty="0">
                <a:solidFill>
                  <a:schemeClr val="tx1"/>
                </a:solidFill>
              </a:rPr>
              <a:t>CCAE a fait l’objet d’une révision collective des instances d’En route vers l’objectif n</a:t>
            </a:r>
            <a:r>
              <a:rPr lang="fr-CA" sz="1200" b="0" i="0" u="none" strike="noStrike" kern="1200" baseline="30000" dirty="0">
                <a:solidFill>
                  <a:schemeClr val="tx1"/>
                </a:solidFill>
              </a:rPr>
              <a:t>o</a:t>
            </a:r>
            <a:r>
              <a:rPr lang="fr-CA" sz="1200" b="0" i="0" u="none" strike="noStrike" kern="1200" baseline="0" dirty="0">
                <a:solidFill>
                  <a:schemeClr val="tx1"/>
                </a:solidFill>
              </a:rPr>
              <a:t> 1 et des membres du CCAE et de Conservation de la nature Canada, afin d’aider les instances à déterminer si une aire contribue à </a:t>
            </a:r>
            <a:r>
              <a:rPr lang="fr-CA" dirty="0"/>
              <a:t>l’objectif n</a:t>
            </a:r>
            <a:r>
              <a:rPr lang="fr-CA" baseline="30000" dirty="0"/>
              <a:t>o </a:t>
            </a:r>
            <a:r>
              <a:rPr lang="fr-CA" dirty="0"/>
              <a:t>1</a:t>
            </a:r>
            <a:r>
              <a:rPr lang="fr-CA" sz="1200" b="0" i="0" u="none" strike="noStrike" kern="1200" baseline="0" dirty="0">
                <a:solidFill>
                  <a:schemeClr val="tx1"/>
                </a:solidFill>
              </a:rPr>
              <a:t>. L’outil original du CCAE a été révisé de manière à observer les orientations du rapport pancanadien de 2019, </a:t>
            </a:r>
            <a:r>
              <a:rPr lang="fr-CA" sz="1200" b="0" i="1" u="none" strike="noStrike" kern="1200" baseline="0" dirty="0">
                <a:solidFill>
                  <a:schemeClr val="tx1"/>
                </a:solidFill>
              </a:rPr>
              <a:t>Un avec la nature</a:t>
            </a:r>
            <a:r>
              <a:rPr lang="fr-CA" sz="1200" b="0" i="0" u="none" strike="noStrike" kern="1200" baseline="0" dirty="0">
                <a:solidFill>
                  <a:schemeClr val="tx1"/>
                </a:solidFill>
              </a:rPr>
              <a:t>. Ce rapport </a:t>
            </a:r>
            <a:r>
              <a:rPr lang="fr-CA" dirty="0"/>
              <a:t>interprète les définitions des aires protégées et des autres mesures de conservations efficaces convenues à l’échelle internationale d’une manière qui appuie l’orientation internationale pour ces définitions dans le contexte canadien</a:t>
            </a:r>
            <a:r>
              <a:rPr lang="fr-CA" sz="1200" b="0" i="0" u="none" strike="noStrike" kern="1200" baseline="0" dirty="0">
                <a:solidFill>
                  <a:schemeClr val="tx1"/>
                </a:solidFill>
              </a:rPr>
              <a:t>. </a:t>
            </a:r>
            <a:endParaRPr lang="fr-CA" dirty="0"/>
          </a:p>
        </p:txBody>
      </p:sp>
      <p:sp>
        <p:nvSpPr>
          <p:cNvPr id="4" name="Slide Number Placeholder 3"/>
          <p:cNvSpPr>
            <a:spLocks noGrp="1"/>
          </p:cNvSpPr>
          <p:nvPr>
            <p:ph type="sldNum" sz="quarter" idx="10"/>
          </p:nvPr>
        </p:nvSpPr>
        <p:spPr/>
        <p:txBody>
          <a:bodyPr/>
          <a:lstStyle/>
          <a:p>
            <a:fld id="{8E6BE13A-64CA-45B3-A00F-F05ABA08FFA0}" type="slidenum">
              <a:rPr lang="en-CA" smtClean="0"/>
              <a:t>3</a:t>
            </a:fld>
            <a:endParaRPr lang="en-CA"/>
          </a:p>
        </p:txBody>
      </p:sp>
    </p:spTree>
    <p:extLst>
      <p:ext uri="{BB962C8B-B14F-4D97-AF65-F5344CB8AC3E}">
        <p14:creationId xmlns:p14="http://schemas.microsoft.com/office/powerpoint/2010/main" val="3972758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À mesure que progressait l’analyse préliminaire des AMCEZ au Canada et à l’</a:t>
            </a:r>
            <a:r>
              <a:rPr lang="fr-CA" baseline="0" dirty="0"/>
              <a:t>UICN, il est devenu manifeste que les aires protégées et les </a:t>
            </a:r>
            <a:r>
              <a:rPr lang="fr-CA" dirty="0"/>
              <a:t>AMCEZ</a:t>
            </a:r>
            <a:r>
              <a:rPr lang="fr-CA" baseline="0" dirty="0"/>
              <a:t> présentent de nombreuses similitudes dans leurs formes et leurs principes. C’est pourquoi elles sont toutes deux couvertes par </a:t>
            </a:r>
            <a:r>
              <a:rPr lang="fr-CA" dirty="0"/>
              <a:t>l’</a:t>
            </a:r>
            <a:r>
              <a:rPr lang="fr-CA" baseline="0" dirty="0"/>
              <a:t>outil de</a:t>
            </a:r>
            <a:r>
              <a:rPr lang="fr-CA" dirty="0"/>
              <a:t> décision du </a:t>
            </a:r>
            <a:r>
              <a:rPr lang="fr-CA" baseline="0" dirty="0"/>
              <a:t>Canada.</a:t>
            </a:r>
          </a:p>
          <a:p>
            <a:endParaRPr lang="fr-CA" baseline="0" dirty="0"/>
          </a:p>
          <a:p>
            <a:r>
              <a:rPr lang="fr-CA" baseline="0" dirty="0"/>
              <a:t>Examinons quelques-unes des similitudes et des différences fondamentales.</a:t>
            </a:r>
            <a:endParaRPr lang="fr-CA" dirty="0"/>
          </a:p>
        </p:txBody>
      </p:sp>
      <p:sp>
        <p:nvSpPr>
          <p:cNvPr id="4" name="Slide Number Placeholder 3"/>
          <p:cNvSpPr>
            <a:spLocks noGrp="1"/>
          </p:cNvSpPr>
          <p:nvPr>
            <p:ph type="sldNum" sz="quarter" idx="10"/>
          </p:nvPr>
        </p:nvSpPr>
        <p:spPr/>
        <p:txBody>
          <a:bodyPr/>
          <a:lstStyle/>
          <a:p>
            <a:fld id="{1C32C4FC-7AEF-4B94-8E1E-AEF31C9D03C0}" type="slidenum">
              <a:rPr lang="fr-CA" smtClean="0"/>
              <a:t>4</a:t>
            </a:fld>
            <a:endParaRPr lang="fr-CA" dirty="0"/>
          </a:p>
        </p:txBody>
      </p:sp>
    </p:spTree>
    <p:extLst>
      <p:ext uri="{BB962C8B-B14F-4D97-AF65-F5344CB8AC3E}">
        <p14:creationId xmlns:p14="http://schemas.microsoft.com/office/powerpoint/2010/main" val="730086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Les aires protégées et les AMCEZ partagent quelques principes fondamentaux.</a:t>
            </a:r>
            <a:endParaRPr lang="fr-CA"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La conservation </a:t>
            </a:r>
            <a:r>
              <a:rPr lang="fr-CA" u="sng" dirty="0"/>
              <a:t>in situ</a:t>
            </a:r>
            <a:r>
              <a:rPr lang="fr-CA" dirty="0"/>
              <a:t> de la biodiversité est véritablement la clé, ici. Elle signifie la</a:t>
            </a:r>
            <a:r>
              <a:rPr lang="fr-CA" sz="1200" kern="1200" dirty="0">
                <a:solidFill>
                  <a:schemeClr val="tx1"/>
                </a:solidFill>
                <a:effectLst/>
                <a:latin typeface="+mn-lt"/>
                <a:ea typeface="+mn-ea"/>
                <a:cs typeface="+mn-cs"/>
              </a:rPr>
              <a:t> </a:t>
            </a:r>
            <a:r>
              <a:rPr lang="fr-CA" sz="1200" b="1" i="1" u="sng" kern="1200" dirty="0">
                <a:solidFill>
                  <a:schemeClr val="tx1"/>
                </a:solidFill>
                <a:effectLst/>
                <a:latin typeface="+mn-lt"/>
                <a:ea typeface="+mn-ea"/>
                <a:cs typeface="+mn-cs"/>
              </a:rPr>
              <a:t>conservation des écosystèmes et des habitats naturels</a:t>
            </a:r>
            <a:r>
              <a:rPr lang="fr-CA" sz="1200" kern="1200" dirty="0">
                <a:solidFill>
                  <a:schemeClr val="tx1"/>
                </a:solidFill>
                <a:effectLst/>
                <a:latin typeface="+mn-lt"/>
                <a:ea typeface="+mn-ea"/>
                <a:cs typeface="+mn-cs"/>
              </a:rPr>
              <a:t> et le maintien et la reconstitution de populations viables d'espèces </a:t>
            </a:r>
            <a:r>
              <a:rPr lang="fr-CA" sz="1200" b="1" i="1" u="none" kern="1200" dirty="0">
                <a:solidFill>
                  <a:schemeClr val="tx1"/>
                </a:solidFill>
                <a:effectLst/>
                <a:latin typeface="+mn-lt"/>
                <a:ea typeface="+mn-ea"/>
                <a:cs typeface="+mn-cs"/>
              </a:rPr>
              <a:t>dans leur milieu naturel</a:t>
            </a:r>
            <a:r>
              <a:rPr lang="fr-CA" sz="1200" kern="1200" dirty="0">
                <a:solidFill>
                  <a:schemeClr val="tx1"/>
                </a:solidFill>
                <a:effectLst/>
                <a:latin typeface="+mn-lt"/>
                <a:ea typeface="+mn-ea"/>
                <a:cs typeface="+mn-cs"/>
              </a:rPr>
              <a:t> et, dans le cas des espèces domestiquées et cultivées, dans le milieu où se sont développés leurs caractères distinctifs</a:t>
            </a:r>
            <a:r>
              <a:rPr lang="fr-CA" dirty="0">
                <a:latin typeface="Calibri Light" panose="020F0302020204030204" pitchFamily="34" charset="0"/>
                <a:ea typeface="Calibri" panose="020F0502020204030204" pitchFamily="34" charset="0"/>
              </a:rPr>
              <a:t> (CDB, Article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endParaRPr lang="fr-CA" dirty="0"/>
          </a:p>
        </p:txBody>
      </p:sp>
      <p:sp>
        <p:nvSpPr>
          <p:cNvPr id="4" name="Slide Number Placeholder 3"/>
          <p:cNvSpPr>
            <a:spLocks noGrp="1"/>
          </p:cNvSpPr>
          <p:nvPr>
            <p:ph type="sldNum" sz="quarter" idx="10"/>
          </p:nvPr>
        </p:nvSpPr>
        <p:spPr/>
        <p:txBody>
          <a:bodyPr/>
          <a:lstStyle/>
          <a:p>
            <a:fld id="{1C32C4FC-7AEF-4B94-8E1E-AEF31C9D03C0}" type="slidenum">
              <a:rPr lang="en-CA" smtClean="0"/>
              <a:t>5</a:t>
            </a:fld>
            <a:endParaRPr lang="en-CA"/>
          </a:p>
        </p:txBody>
      </p:sp>
    </p:spTree>
    <p:extLst>
      <p:ext uri="{BB962C8B-B14F-4D97-AF65-F5344CB8AC3E}">
        <p14:creationId xmlns:p14="http://schemas.microsoft.com/office/powerpoint/2010/main" val="96562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Les aires protégées et les AMCEZ</a:t>
            </a:r>
            <a:r>
              <a:rPr lang="fr-CA" baseline="0" dirty="0"/>
              <a:t> se distinguent par d’autres différences subtiles, comme vous</a:t>
            </a:r>
            <a:r>
              <a:rPr lang="fr-CA" dirty="0"/>
              <a:t> le verrez lorsque nous examinerons l’outil de décision plus en détail</a:t>
            </a:r>
            <a:r>
              <a:rPr lang="fr-CA" baseline="0" dirty="0"/>
              <a:t>. Cependant, l’une des différences FONDAMENTALES réside dans leurs objectifs.</a:t>
            </a: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AMCEZ – La conservation de la biodiversité peut ne pas constituer leur but premier, mais elles sont gérées à long terme, de manière à permettre une protection réelle et durable de la biodiversité.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Les aires protégées et les AMCEZ s’excluent mutuellement. Une aire peut être une aire protégée ou une AMCEZ, ou ni une ni l’autre, mais non les deux.</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Les </a:t>
            </a:r>
            <a:r>
              <a:rPr lang="fr-CA" sz="1200" kern="1200" dirty="0">
                <a:solidFill>
                  <a:schemeClr val="tx1"/>
                </a:solidFill>
                <a:effectLst/>
                <a:latin typeface="+mn-lt"/>
                <a:ea typeface="+mn-ea"/>
                <a:cs typeface="+mn-cs"/>
              </a:rPr>
              <a:t>aires protégées et de conservation autochtones (APCA) </a:t>
            </a:r>
            <a:r>
              <a:rPr lang="fr-CA" dirty="0"/>
              <a:t>peuvent satisfaire aux critères des aires protégées, des AMCEZ, ou d’aucune des deux.</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endParaRPr lang="fr-CA" baseline="30000" dirty="0"/>
          </a:p>
          <a:p>
            <a:endParaRPr lang="fr-CA" dirty="0"/>
          </a:p>
        </p:txBody>
      </p:sp>
      <p:sp>
        <p:nvSpPr>
          <p:cNvPr id="4" name="Slide Number Placeholder 3"/>
          <p:cNvSpPr>
            <a:spLocks noGrp="1"/>
          </p:cNvSpPr>
          <p:nvPr>
            <p:ph type="sldNum" sz="quarter" idx="10"/>
          </p:nvPr>
        </p:nvSpPr>
        <p:spPr/>
        <p:txBody>
          <a:bodyPr/>
          <a:lstStyle/>
          <a:p>
            <a:fld id="{1C32C4FC-7AEF-4B94-8E1E-AEF31C9D03C0}" type="slidenum">
              <a:rPr lang="en-CA" smtClean="0"/>
              <a:t>6</a:t>
            </a:fld>
            <a:endParaRPr lang="en-CA"/>
          </a:p>
        </p:txBody>
      </p:sp>
    </p:spTree>
    <p:extLst>
      <p:ext uri="{BB962C8B-B14F-4D97-AF65-F5344CB8AC3E}">
        <p14:creationId xmlns:p14="http://schemas.microsoft.com/office/powerpoint/2010/main" val="86038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noProof="0" dirty="0"/>
              <a:t>La déclaration est à la discrétion des instances (décisions définitives sur les aires qui satisfont aux critères et peuvent être déclarées) et des autorités responsables (qui doivent consentir à ce que leurs aires soient déclarées). </a:t>
            </a:r>
          </a:p>
          <a:p>
            <a:endParaRPr lang="fr-CA" sz="1200" kern="1200" noProof="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noProof="0" dirty="0">
                <a:solidFill>
                  <a:schemeClr val="tx1"/>
                </a:solidFill>
                <a:effectLst/>
                <a:latin typeface="+mn-lt"/>
                <a:ea typeface="+mn-ea"/>
                <a:cs typeface="+mn-cs"/>
              </a:rPr>
              <a:t>L’outil de</a:t>
            </a:r>
            <a:r>
              <a:rPr lang="fr-CA" sz="1200" kern="1200" baseline="0" noProof="0" dirty="0">
                <a:solidFill>
                  <a:schemeClr val="tx1"/>
                </a:solidFill>
                <a:effectLst/>
                <a:latin typeface="+mn-lt"/>
                <a:ea typeface="+mn-ea"/>
                <a:cs typeface="+mn-cs"/>
              </a:rPr>
              <a:t> </a:t>
            </a:r>
            <a:r>
              <a:rPr lang="fr-CA" sz="1200" kern="1200" noProof="0" dirty="0">
                <a:solidFill>
                  <a:schemeClr val="tx1"/>
                </a:solidFill>
                <a:effectLst/>
                <a:latin typeface="+mn-lt"/>
                <a:ea typeface="+mn-ea"/>
                <a:cs typeface="+mn-cs"/>
              </a:rPr>
              <a:t>décision pour En route vers l’objectif </a:t>
            </a:r>
            <a:r>
              <a:rPr lang="fr-CA" sz="1200" kern="1200" dirty="0">
                <a:solidFill>
                  <a:schemeClr val="tx1"/>
                </a:solidFill>
                <a:effectLst/>
                <a:latin typeface="+mn-lt"/>
                <a:ea typeface="+mn-ea"/>
                <a:cs typeface="+mn-cs"/>
              </a:rPr>
              <a:t>n</a:t>
            </a:r>
            <a:r>
              <a:rPr lang="fr-CA" sz="1200" kern="1200" baseline="30000" dirty="0">
                <a:solidFill>
                  <a:schemeClr val="tx1"/>
                </a:solidFill>
                <a:effectLst/>
                <a:latin typeface="+mn-lt"/>
                <a:ea typeface="+mn-ea"/>
                <a:cs typeface="+mn-cs"/>
              </a:rPr>
              <a:t>o </a:t>
            </a:r>
            <a:r>
              <a:rPr lang="fr-CA" sz="1200" kern="1200" dirty="0">
                <a:solidFill>
                  <a:schemeClr val="tx1"/>
                </a:solidFill>
                <a:effectLst/>
                <a:latin typeface="+mn-lt"/>
                <a:ea typeface="+mn-ea"/>
                <a:cs typeface="+mn-cs"/>
              </a:rPr>
              <a:t>1 du</a:t>
            </a:r>
            <a:r>
              <a:rPr lang="fr-CA" sz="1200" kern="1200" noProof="0" dirty="0">
                <a:solidFill>
                  <a:schemeClr val="tx1"/>
                </a:solidFill>
                <a:effectLst/>
                <a:latin typeface="+mn-lt"/>
                <a:ea typeface="+mn-ea"/>
                <a:cs typeface="+mn-cs"/>
              </a:rPr>
              <a:t> Canada a été conçu</a:t>
            </a:r>
            <a:r>
              <a:rPr lang="fr-CA" sz="1200" kern="1200" baseline="0" noProof="0" dirty="0">
                <a:solidFill>
                  <a:schemeClr val="tx1"/>
                </a:solidFill>
                <a:effectLst/>
                <a:latin typeface="+mn-lt"/>
                <a:ea typeface="+mn-ea"/>
                <a:cs typeface="+mn-cs"/>
              </a:rPr>
              <a:t> pour promouvoir l’uniformité et la </a:t>
            </a:r>
            <a:r>
              <a:rPr lang="fr-CA" sz="1200" kern="1200" noProof="0" dirty="0">
                <a:solidFill>
                  <a:schemeClr val="tx1"/>
                </a:solidFill>
                <a:effectLst/>
                <a:latin typeface="+mn-lt"/>
                <a:ea typeface="+mn-ea"/>
                <a:cs typeface="+mn-cs"/>
              </a:rPr>
              <a:t>transparence dans la désignation et la déclaration des aires qui contribuent à la conservation des eaux terrestres et intérieures.</a:t>
            </a:r>
          </a:p>
          <a:p>
            <a:endParaRPr lang="fr-CA" sz="1200" kern="1200" noProof="0" dirty="0">
              <a:solidFill>
                <a:schemeClr val="tx1"/>
              </a:solidFill>
              <a:effectLst/>
              <a:latin typeface="+mn-lt"/>
              <a:ea typeface="+mn-ea"/>
              <a:cs typeface="+mn-cs"/>
            </a:endParaRPr>
          </a:p>
          <a:p>
            <a:r>
              <a:rPr lang="fr-CA" sz="1200" kern="1200" noProof="0" dirty="0">
                <a:solidFill>
                  <a:schemeClr val="tx1"/>
                </a:solidFill>
                <a:effectLst/>
                <a:latin typeface="+mn-lt"/>
                <a:ea typeface="+mn-ea"/>
                <a:cs typeface="+mn-cs"/>
              </a:rPr>
              <a:t>Les aires qui satisfont aux critères peuvent ensuite être inscrites à la </a:t>
            </a:r>
            <a:r>
              <a:rPr lang="fr-CA" sz="1200" b="0" i="0" kern="1200" noProof="0" dirty="0">
                <a:solidFill>
                  <a:schemeClr val="tx1"/>
                </a:solidFill>
                <a:effectLst/>
                <a:latin typeface="+mn-lt"/>
                <a:ea typeface="+mn-ea"/>
                <a:cs typeface="+mn-cs"/>
              </a:rPr>
              <a:t>base de données canadienne sur les aires protégées et de conservation (BDCAPC) qui, en retour, facilite la déclaration à l’échelle </a:t>
            </a:r>
            <a:r>
              <a:rPr lang="fr-CA" sz="1200" kern="1200" noProof="0" dirty="0">
                <a:solidFill>
                  <a:schemeClr val="tx1"/>
                </a:solidFill>
                <a:effectLst/>
                <a:latin typeface="+mn-lt"/>
                <a:ea typeface="+mn-ea"/>
                <a:cs typeface="+mn-cs"/>
              </a:rPr>
              <a:t>nationale et internationale. </a:t>
            </a:r>
          </a:p>
          <a:p>
            <a:endParaRPr lang="fr-CA" sz="1200" kern="1200" noProof="0" dirty="0">
              <a:solidFill>
                <a:schemeClr val="tx1"/>
              </a:solidFill>
              <a:effectLst/>
              <a:latin typeface="+mn-lt"/>
              <a:ea typeface="+mn-ea"/>
              <a:cs typeface="+mn-cs"/>
            </a:endParaRPr>
          </a:p>
          <a:p>
            <a:pPr lvl="0">
              <a:defRPr/>
            </a:pPr>
            <a:r>
              <a:rPr lang="fr-CA" sz="1200" kern="1200" noProof="0" dirty="0">
                <a:solidFill>
                  <a:schemeClr val="tx1"/>
                </a:solidFill>
                <a:effectLst/>
                <a:latin typeface="+mn-lt"/>
                <a:ea typeface="+mn-ea"/>
                <a:cs typeface="+mn-cs"/>
              </a:rPr>
              <a:t>L’objectif est de recenser toutes les aires protégées et les AMCEZ relevant de toutes les instances gouvernantes. Les gouvernements FPT ont une grande </a:t>
            </a:r>
            <a:r>
              <a:rPr lang="fr-CA" sz="1200" kern="1200" baseline="0" noProof="0" dirty="0">
                <a:solidFill>
                  <a:schemeClr val="tx1"/>
                </a:solidFill>
                <a:effectLst/>
                <a:latin typeface="+mn-lt"/>
                <a:ea typeface="+mn-ea"/>
                <a:cs typeface="+mn-cs"/>
              </a:rPr>
              <a:t>expérience du</a:t>
            </a:r>
            <a:r>
              <a:rPr lang="fr-CA" sz="1200" kern="1200" noProof="0" dirty="0">
                <a:solidFill>
                  <a:schemeClr val="tx1"/>
                </a:solidFill>
                <a:effectLst/>
                <a:latin typeface="+mn-lt"/>
                <a:ea typeface="+mn-ea"/>
                <a:cs typeface="+mn-cs"/>
              </a:rPr>
              <a:t> recensement des </a:t>
            </a:r>
            <a:r>
              <a:rPr lang="fr-CA" sz="1200" kern="1200" baseline="0" noProof="0" dirty="0">
                <a:solidFill>
                  <a:schemeClr val="tx1"/>
                </a:solidFill>
                <a:effectLst/>
                <a:latin typeface="+mn-lt"/>
                <a:ea typeface="+mn-ea"/>
                <a:cs typeface="+mn-cs"/>
              </a:rPr>
              <a:t>aires protégées et nous avons une idée assez juste des conditions qui satisfont aux critères d’une aire</a:t>
            </a:r>
            <a:r>
              <a:rPr lang="fr-CA" sz="1200" kern="1200" noProof="0" dirty="0">
                <a:solidFill>
                  <a:schemeClr val="tx1"/>
                </a:solidFill>
                <a:effectLst/>
                <a:latin typeface="+mn-lt"/>
                <a:ea typeface="+mn-ea"/>
                <a:cs typeface="+mn-cs"/>
              </a:rPr>
              <a:t> protégée.</a:t>
            </a:r>
            <a:r>
              <a:rPr lang="fr-CA" sz="1200" kern="1200" baseline="0" noProof="0" dirty="0">
                <a:solidFill>
                  <a:schemeClr val="tx1"/>
                </a:solidFill>
                <a:effectLst/>
                <a:latin typeface="+mn-lt"/>
                <a:ea typeface="+mn-ea"/>
                <a:cs typeface="+mn-cs"/>
              </a:rPr>
              <a:t> Cependant, d’autres </a:t>
            </a:r>
            <a:r>
              <a:rPr lang="fr-CA" dirty="0"/>
              <a:t>instances gouvernantes </a:t>
            </a:r>
            <a:r>
              <a:rPr lang="fr-CA" sz="1200" kern="1200" baseline="0" noProof="0" dirty="0">
                <a:solidFill>
                  <a:schemeClr val="tx1"/>
                </a:solidFill>
                <a:effectLst/>
                <a:latin typeface="+mn-lt"/>
                <a:ea typeface="+mn-ea"/>
                <a:cs typeface="+mn-cs"/>
              </a:rPr>
              <a:t>(p. ex. fiducies foncières privées, gouvernements autochtones) n’ont pas encore acquis l’expérience leur permettant d’affirmer avec certitude que leurs « aires protégées » </a:t>
            </a:r>
            <a:r>
              <a:rPr lang="fr-CA" dirty="0"/>
              <a:t>satisfont aux critères</a:t>
            </a:r>
            <a:r>
              <a:rPr lang="fr-CA" sz="1200" kern="1200" baseline="0" noProof="0" dirty="0">
                <a:solidFill>
                  <a:schemeClr val="tx1"/>
                </a:solidFill>
                <a:effectLst/>
                <a:latin typeface="+mn-lt"/>
                <a:ea typeface="+mn-ea"/>
                <a:cs typeface="+mn-cs"/>
              </a:rPr>
              <a:t>. Les AMCEZ sont un concept nouveau pour nous tous et font intervenir différents gestionnaires des terres au sein des gouvernements FTP. Cet outil permet donc de garantir</a:t>
            </a:r>
            <a:r>
              <a:rPr lang="fr-CA" sz="1200" kern="1200" noProof="0" dirty="0">
                <a:solidFill>
                  <a:schemeClr val="tx1"/>
                </a:solidFill>
                <a:effectLst/>
                <a:latin typeface="+mn-lt"/>
                <a:ea typeface="+mn-ea"/>
                <a:cs typeface="+mn-cs"/>
              </a:rPr>
              <a:t> que les lieux qui sont déclarés maintenant ou que nous voudrons déclarer plus tard répondent réellement aux critères d’une aire protégée</a:t>
            </a:r>
            <a:r>
              <a:rPr lang="fr-CA" sz="1200" kern="1200" baseline="0" noProof="0" dirty="0">
                <a:solidFill>
                  <a:schemeClr val="tx1"/>
                </a:solidFill>
                <a:effectLst/>
                <a:latin typeface="+mn-lt"/>
                <a:ea typeface="+mn-ea"/>
                <a:cs typeface="+mn-cs"/>
              </a:rPr>
              <a:t>.</a:t>
            </a:r>
          </a:p>
          <a:p>
            <a:endParaRPr lang="fr-CA" sz="1200" kern="1200" noProof="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noProof="0" dirty="0"/>
              <a:t>L’outil de décision </a:t>
            </a:r>
            <a:r>
              <a:rPr lang="fr-CA" dirty="0"/>
              <a:t>peut être utile pour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fr-CA" dirty="0"/>
              <a:t>garantir qu’un nouveau lieu satisfait aux critères à la phase de planification;</a:t>
            </a:r>
          </a:p>
          <a:p>
            <a:pPr lvl="1"/>
            <a:r>
              <a:rPr lang="fr-CA" dirty="0"/>
              <a:t>contrôler les lieux existants non comptabilisés dans la BDCAPC</a:t>
            </a:r>
            <a:r>
              <a:rPr lang="fr-CA" noProof="0" dirty="0"/>
              <a:t>, pour vérifier s’ils satisfont aux critères;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fr-CA" dirty="0"/>
              <a:t>dégager les lacunes dans les lieux candidats, afin</a:t>
            </a:r>
            <a:r>
              <a:rPr lang="fr-CA" baseline="0" dirty="0"/>
              <a:t> qu’elles soient comblées de manière à ce que les lieux puissent satisfaire à la norme des aires protégées ou des AMCEZ et être recensés.</a:t>
            </a:r>
            <a:endParaRPr lang="fr-CA" noProof="0" dirty="0"/>
          </a:p>
          <a:p>
            <a:endParaRPr lang="fr-CA" baseline="0" noProof="0" dirty="0"/>
          </a:p>
          <a:p>
            <a:endParaRPr lang="fr-CA" baseline="0" noProof="0" dirty="0"/>
          </a:p>
          <a:p>
            <a:r>
              <a:rPr lang="fr-CA" baseline="0" noProof="0" dirty="0"/>
              <a:t>Critères = critères des aires protégées et des AMCEZ.</a:t>
            </a:r>
            <a:endParaRPr lang="fr-CA" noProof="0" dirty="0"/>
          </a:p>
        </p:txBody>
      </p:sp>
      <p:sp>
        <p:nvSpPr>
          <p:cNvPr id="4" name="Slide Number Placeholder 3"/>
          <p:cNvSpPr>
            <a:spLocks noGrp="1"/>
          </p:cNvSpPr>
          <p:nvPr>
            <p:ph type="sldNum" sz="quarter" idx="10"/>
          </p:nvPr>
        </p:nvSpPr>
        <p:spPr/>
        <p:txBody>
          <a:bodyPr/>
          <a:lstStyle/>
          <a:p>
            <a:fld id="{8E6BE13A-64CA-45B3-A00F-F05ABA08FFA0}" type="slidenum">
              <a:rPr lang="en-CA" smtClean="0"/>
              <a:t>7</a:t>
            </a:fld>
            <a:endParaRPr lang="en-CA"/>
          </a:p>
        </p:txBody>
      </p:sp>
    </p:spTree>
    <p:extLst>
      <p:ext uri="{BB962C8B-B14F-4D97-AF65-F5344CB8AC3E}">
        <p14:creationId xmlns:p14="http://schemas.microsoft.com/office/powerpoint/2010/main" val="2768995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29D575BC-FB20-4B69-A990-284590244D0D}"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1182674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9D575BC-FB20-4B69-A990-284590244D0D}"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2672721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D575BC-FB20-4B69-A990-284590244D0D}"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1954187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29D575BC-FB20-4B69-A990-284590244D0D}" type="datetimeFigureOut">
              <a:rPr lang="en-CA" smtClean="0"/>
              <a:t>2020-02-05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733667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29D575BC-FB20-4B69-A990-284590244D0D}" type="datetimeFigureOut">
              <a:rPr lang="en-CA" smtClean="0"/>
              <a:t>2020-02-05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1593746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29D575BC-FB20-4B69-A990-284590244D0D}" type="datetimeFigureOut">
              <a:rPr lang="en-CA" smtClean="0"/>
              <a:t>2020-02-05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284759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D575BC-FB20-4B69-A990-284590244D0D}" type="datetimeFigureOut">
              <a:rPr lang="en-CA" smtClean="0"/>
              <a:t>2020-02-05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3151027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9D575BC-FB20-4B69-A990-284590244D0D}" type="datetimeFigureOut">
              <a:rPr lang="en-CA" smtClean="0"/>
              <a:t>2020-02-05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2562459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9D575BC-FB20-4B69-A990-284590244D0D}" type="datetimeFigureOut">
              <a:rPr lang="en-CA" smtClean="0"/>
              <a:t>2020-02-05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1500814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9D575BC-FB20-4B69-A990-284590244D0D}"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228106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29D575BC-FB20-4B69-A990-284590244D0D}"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7E2CCC-C73F-4C86-BC87-8B75304D677F}" type="slidenum">
              <a:rPr lang="en-CA" smtClean="0"/>
              <a:t>‹#›</a:t>
            </a:fld>
            <a:endParaRPr lang="en-CA"/>
          </a:p>
        </p:txBody>
      </p:sp>
    </p:spTree>
    <p:extLst>
      <p:ext uri="{BB962C8B-B14F-4D97-AF65-F5344CB8AC3E}">
        <p14:creationId xmlns:p14="http://schemas.microsoft.com/office/powerpoint/2010/main" val="3871664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D575BC-FB20-4B69-A990-284590244D0D}" type="datetimeFigureOut">
              <a:rPr lang="en-CA" smtClean="0"/>
              <a:t>2020-02-05</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7E2CCC-C73F-4C86-BC87-8B75304D677F}" type="slidenum">
              <a:rPr lang="en-CA" smtClean="0"/>
              <a:t>‹#›</a:t>
            </a:fld>
            <a:endParaRPr lang="en-CA"/>
          </a:p>
        </p:txBody>
      </p:sp>
    </p:spTree>
    <p:extLst>
      <p:ext uri="{BB962C8B-B14F-4D97-AF65-F5344CB8AC3E}">
        <p14:creationId xmlns:p14="http://schemas.microsoft.com/office/powerpoint/2010/main" val="1356355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6.xml"/><Relationship Id="rId7" Type="http://schemas.openxmlformats.org/officeDocument/2006/relationships/slideLayout" Target="../slideLayouts/slideLayout2.xml"/><Relationship Id="rId12" Type="http://schemas.openxmlformats.org/officeDocument/2006/relationships/image" Target="../media/image7.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image" Target="../media/image6.png"/><Relationship Id="rId5" Type="http://schemas.openxmlformats.org/officeDocument/2006/relationships/tags" Target="../tags/tag8.xml"/><Relationship Id="rId10" Type="http://schemas.openxmlformats.org/officeDocument/2006/relationships/image" Target="../media/image5.png"/><Relationship Id="rId4" Type="http://schemas.openxmlformats.org/officeDocument/2006/relationships/tags" Target="../tags/tag7.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2.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5.xml"/><Relationship Id="rId7" Type="http://schemas.openxmlformats.org/officeDocument/2006/relationships/slideLayout" Target="../slideLayouts/slideLayout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10" Type="http://schemas.openxmlformats.org/officeDocument/2006/relationships/image" Target="../media/image2.png"/><Relationship Id="rId4" Type="http://schemas.openxmlformats.org/officeDocument/2006/relationships/tags" Target="../tags/tag16.xml"/><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2.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4.xml"/><Relationship Id="rId7" Type="http://schemas.openxmlformats.org/officeDocument/2006/relationships/slideLayout" Target="../slideLayouts/slideLayout5.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10" Type="http://schemas.openxmlformats.org/officeDocument/2006/relationships/image" Target="../media/image2.png"/><Relationship Id="rId4" Type="http://schemas.openxmlformats.org/officeDocument/2006/relationships/tags" Target="../tags/tag25.xml"/><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2.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custDataLst>
              <p:tags r:id="rId1"/>
            </p:custDataLst>
          </p:nvPr>
        </p:nvSpPr>
        <p:spPr>
          <a:xfrm>
            <a:off x="5050970" y="1122363"/>
            <a:ext cx="6217921" cy="2387600"/>
          </a:xfrm>
        </p:spPr>
        <p:txBody>
          <a:bodyPr>
            <a:noAutofit/>
          </a:bodyPr>
          <a:lstStyle/>
          <a:p>
            <a:r>
              <a:rPr lang="fr-CA" b="1" dirty="0">
                <a:solidFill>
                  <a:schemeClr val="accent6">
                    <a:lumMod val="50000"/>
                  </a:schemeClr>
                </a:solidFill>
              </a:rPr>
              <a:t>Présentation de l’outil de décision</a:t>
            </a:r>
          </a:p>
        </p:txBody>
      </p:sp>
      <p:grpSp>
        <p:nvGrpSpPr>
          <p:cNvPr id="7" name="Group 6"/>
          <p:cNvGrpSpPr/>
          <p:nvPr>
            <p:custDataLst>
              <p:tags r:id="rId2"/>
            </p:custDataLst>
          </p:nvPr>
        </p:nvGrpSpPr>
        <p:grpSpPr>
          <a:xfrm>
            <a:off x="5780572" y="4770279"/>
            <a:ext cx="5925218" cy="1504094"/>
            <a:chOff x="5780572" y="4770279"/>
            <a:chExt cx="5925218" cy="1504094"/>
          </a:xfrm>
        </p:grpSpPr>
        <p:pic>
          <p:nvPicPr>
            <p:cNvPr id="8" name="Picture 7"/>
            <p:cNvPicPr>
              <a:picLocks noChangeAspect="1"/>
            </p:cNvPicPr>
            <p:nvPr/>
          </p:nvPicPr>
          <p:blipFill rotWithShape="1">
            <a:blip r:embed="rId5"/>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Picture 1"/>
          <p:cNvPicPr>
            <a:picLocks noChangeAspect="1"/>
          </p:cNvPicPr>
          <p:nvPr/>
        </p:nvPicPr>
        <p:blipFill>
          <a:blip r:embed="rId7"/>
          <a:stretch>
            <a:fillRect/>
          </a:stretch>
        </p:blipFill>
        <p:spPr>
          <a:xfrm>
            <a:off x="775960" y="938571"/>
            <a:ext cx="3983675" cy="5142784"/>
          </a:xfrm>
          <a:prstGeom prst="rect">
            <a:avLst/>
          </a:prstGeom>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3256375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28552" y="5290330"/>
            <a:ext cx="8330048" cy="1281112"/>
          </a:xfrm>
        </p:spPr>
        <p:txBody>
          <a:bodyPr>
            <a:normAutofit fontScale="77500" lnSpcReduction="20000"/>
          </a:bodyPr>
          <a:lstStyle/>
          <a:p>
            <a:pPr marL="114300" indent="0">
              <a:buNone/>
            </a:pPr>
            <a:r>
              <a:rPr lang="fr-CA" b="1" dirty="0">
                <a:solidFill>
                  <a:schemeClr val="tx1"/>
                </a:solidFill>
              </a:rPr>
              <a:t>Objectif n</a:t>
            </a:r>
            <a:r>
              <a:rPr lang="fr-CA" b="1" baseline="30000" dirty="0">
                <a:solidFill>
                  <a:schemeClr val="tx1"/>
                </a:solidFill>
              </a:rPr>
              <a:t>o</a:t>
            </a:r>
            <a:r>
              <a:rPr lang="fr-CA" b="1" baseline="30000" dirty="0"/>
              <a:t> </a:t>
            </a:r>
            <a:r>
              <a:rPr lang="fr-CA" b="1" dirty="0">
                <a:solidFill>
                  <a:schemeClr val="tx1"/>
                </a:solidFill>
              </a:rPr>
              <a:t>1 du Canada</a:t>
            </a:r>
            <a:r>
              <a:rPr lang="fr-CA" dirty="0">
                <a:solidFill>
                  <a:schemeClr val="tx1"/>
                </a:solidFill>
              </a:rPr>
              <a:t> : « </a:t>
            </a:r>
            <a:r>
              <a:rPr lang="fr-CA" dirty="0"/>
              <a:t>D’ici 2020, </a:t>
            </a:r>
            <a:r>
              <a:rPr lang="fr-CA" i="1" dirty="0"/>
              <a:t>au moins 17 %</a:t>
            </a:r>
            <a:r>
              <a:rPr lang="fr-CA" dirty="0"/>
              <a:t> des zones terrestres et d’eaux intérieures et 10 % des zones côtières et marines sont conservées par l’entremise de réseaux d’</a:t>
            </a:r>
            <a:r>
              <a:rPr lang="fr-CA" b="1" dirty="0"/>
              <a:t>aires protégées</a:t>
            </a:r>
            <a:r>
              <a:rPr lang="fr-CA" dirty="0"/>
              <a:t>, et d’</a:t>
            </a:r>
            <a:r>
              <a:rPr lang="fr-CA" b="1" dirty="0"/>
              <a:t>autres mesures efficaces de conservation dans des superficies clairement définies</a:t>
            </a:r>
            <a:r>
              <a:rPr lang="fr-CA" dirty="0">
                <a:solidFill>
                  <a:schemeClr val="tx1"/>
                </a:solidFill>
              </a:rPr>
              <a:t>. »</a:t>
            </a:r>
          </a:p>
        </p:txBody>
      </p:sp>
      <p:sp>
        <p:nvSpPr>
          <p:cNvPr id="8" name="TextBox 7"/>
          <p:cNvSpPr txBox="1"/>
          <p:nvPr>
            <p:custDataLst>
              <p:tags r:id="rId2"/>
            </p:custDataLst>
          </p:nvPr>
        </p:nvSpPr>
        <p:spPr>
          <a:xfrm>
            <a:off x="2749252" y="1029680"/>
            <a:ext cx="8039057" cy="707886"/>
          </a:xfrm>
          <a:prstGeom prst="rect">
            <a:avLst/>
          </a:prstGeom>
          <a:noFill/>
        </p:spPr>
        <p:txBody>
          <a:bodyPr wrap="square" rtlCol="0">
            <a:spAutoFit/>
          </a:bodyPr>
          <a:lstStyle/>
          <a:p>
            <a:pPr marL="68580" lvl="1"/>
            <a:r>
              <a:rPr lang="fr-CA" sz="2000" b="1" i="1" dirty="0">
                <a:latin typeface="Calibri" panose="020F0502020204030204" pitchFamily="34" charset="0"/>
                <a:cs typeface="Calibri" panose="020F0502020204030204" pitchFamily="34" charset="0"/>
              </a:rPr>
              <a:t>But stratégique C de la CDB : </a:t>
            </a:r>
            <a:r>
              <a:rPr lang="fr-CA" sz="2000" i="1" dirty="0">
                <a:latin typeface="Calibri" panose="020F0502020204030204" pitchFamily="34" charset="0"/>
                <a:cs typeface="Calibri" panose="020F0502020204030204" pitchFamily="34" charset="0"/>
              </a:rPr>
              <a:t>Améliorer l’état de la diversité biologique en sauvegardant les écosystèmes, les espèces et la diversité génétique.</a:t>
            </a:r>
          </a:p>
        </p:txBody>
      </p:sp>
      <p:sp>
        <p:nvSpPr>
          <p:cNvPr id="10" name="Content Placeholder 2"/>
          <p:cNvSpPr txBox="1">
            <a:spLocks/>
          </p:cNvSpPr>
          <p:nvPr>
            <p:custDataLst>
              <p:tags r:id="rId3"/>
            </p:custDataLst>
          </p:nvPr>
        </p:nvSpPr>
        <p:spPr>
          <a:xfrm>
            <a:off x="4200524" y="1824416"/>
            <a:ext cx="7115175" cy="3465913"/>
          </a:xfrm>
          <a:prstGeom prst="rect">
            <a:avLst/>
          </a:prstGeom>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68580" indent="0">
              <a:buNone/>
            </a:pPr>
            <a:r>
              <a:rPr lang="fr-CA" sz="2000" b="1" dirty="0">
                <a:latin typeface="Calibri" panose="020F0502020204030204" pitchFamily="34" charset="0"/>
                <a:cs typeface="Calibri" panose="020F0502020204030204" pitchFamily="34" charset="0"/>
              </a:rPr>
              <a:t>Objectif 11 d’Aichi </a:t>
            </a:r>
            <a:r>
              <a:rPr lang="fr-CA" sz="2000" dirty="0">
                <a:latin typeface="Calibri" panose="020F0502020204030204" pitchFamily="34" charset="0"/>
                <a:cs typeface="Calibri" panose="020F0502020204030204" pitchFamily="34" charset="0"/>
              </a:rPr>
              <a:t>: D’ici 2020, au moins 17 % des zones terrestres et d’eaux intérieures et 10 % des zones côtières et marines </a:t>
            </a:r>
            <a:r>
              <a:rPr lang="en-US" sz="2000" dirty="0">
                <a:latin typeface="Calibri" panose="020F0502020204030204" pitchFamily="34" charset="0"/>
                <a:cs typeface="Calibri" panose="020F0502020204030204" pitchFamily="34" charset="0"/>
              </a:rPr>
              <a:t>[…] </a:t>
            </a:r>
            <a:r>
              <a:rPr lang="fr-CA" sz="2000" dirty="0">
                <a:latin typeface="Calibri" panose="020F0502020204030204" pitchFamily="34" charset="0"/>
                <a:cs typeface="Calibri" panose="020F0502020204030204" pitchFamily="34" charset="0"/>
              </a:rPr>
              <a:t>dans des réseaux d’</a:t>
            </a:r>
            <a:r>
              <a:rPr lang="fr-CA" sz="2000" b="1" dirty="0">
                <a:latin typeface="Calibri" panose="020F0502020204030204" pitchFamily="34" charset="0"/>
                <a:cs typeface="Calibri" panose="020F0502020204030204" pitchFamily="34" charset="0"/>
              </a:rPr>
              <a:t>aires protégées</a:t>
            </a:r>
            <a:r>
              <a:rPr lang="fr-CA" sz="2000" dirty="0">
                <a:latin typeface="Calibri" panose="020F0502020204030204" pitchFamily="34" charset="0"/>
                <a:cs typeface="Calibri" panose="020F0502020204030204" pitchFamily="34" charset="0"/>
              </a:rPr>
              <a:t> et </a:t>
            </a:r>
            <a:r>
              <a:rPr lang="en-US" sz="2000" dirty="0">
                <a:latin typeface="Calibri" panose="020F0502020204030204" pitchFamily="34" charset="0"/>
                <a:cs typeface="Calibri" panose="020F0502020204030204" pitchFamily="34" charset="0"/>
              </a:rPr>
              <a:t>[…] </a:t>
            </a:r>
            <a:r>
              <a:rPr lang="fr-CA" sz="2000" dirty="0"/>
              <a:t>d’</a:t>
            </a:r>
            <a:r>
              <a:rPr lang="fr-CA" sz="2000" b="1" dirty="0"/>
              <a:t>autres mesures de conservation efficaces par zone</a:t>
            </a:r>
            <a:r>
              <a:rPr lang="fr-CA" sz="200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 </a:t>
            </a:r>
            <a:endParaRPr lang="fr-CA" sz="2000" dirty="0">
              <a:latin typeface="Calibri" panose="020F0502020204030204" pitchFamily="34" charset="0"/>
              <a:cs typeface="Calibri" panose="020F0502020204030204" pitchFamily="34" charset="0"/>
            </a:endParaRPr>
          </a:p>
          <a:p>
            <a:pPr lvl="1"/>
            <a:r>
              <a:rPr lang="fr-CA" sz="2000" dirty="0">
                <a:solidFill>
                  <a:schemeClr val="tx1"/>
                </a:solidFill>
                <a:latin typeface="Calibri" panose="020F0502020204030204" pitchFamily="34" charset="0"/>
                <a:cs typeface="Calibri" panose="020F0502020204030204" pitchFamily="34" charset="0"/>
              </a:rPr>
              <a:t>écologiquement représentatifs;</a:t>
            </a:r>
          </a:p>
          <a:p>
            <a:pPr lvl="1"/>
            <a:r>
              <a:rPr lang="fr-CA" sz="2000" dirty="0">
                <a:solidFill>
                  <a:schemeClr val="tx1"/>
                </a:solidFill>
                <a:latin typeface="Calibri" panose="020F0502020204030204" pitchFamily="34" charset="0"/>
                <a:cs typeface="Calibri" panose="020F0502020204030204" pitchFamily="34" charset="0"/>
              </a:rPr>
              <a:t>qui comprennent des zones particulièrement importantes pour la biodiversité;</a:t>
            </a:r>
          </a:p>
          <a:p>
            <a:pPr lvl="1"/>
            <a:r>
              <a:rPr lang="fr-CA" sz="2000" dirty="0">
                <a:solidFill>
                  <a:schemeClr val="tx1"/>
                </a:solidFill>
                <a:latin typeface="Calibri" panose="020F0502020204030204" pitchFamily="34" charset="0"/>
                <a:cs typeface="Calibri" panose="020F0502020204030204" pitchFamily="34" charset="0"/>
              </a:rPr>
              <a:t>qui incluent les services fournis par les écosystèmes;</a:t>
            </a:r>
          </a:p>
          <a:p>
            <a:pPr lvl="1"/>
            <a:r>
              <a:rPr lang="fr-CA" sz="2000" dirty="0">
                <a:solidFill>
                  <a:schemeClr val="tx1"/>
                </a:solidFill>
                <a:latin typeface="Calibri" panose="020F0502020204030204" pitchFamily="34" charset="0"/>
                <a:cs typeface="Calibri" panose="020F0502020204030204" pitchFamily="34" charset="0"/>
              </a:rPr>
              <a:t>qui sont gérés efficacement et équitablement;</a:t>
            </a:r>
          </a:p>
          <a:p>
            <a:pPr lvl="1"/>
            <a:r>
              <a:rPr lang="fr-CA" sz="2000" dirty="0">
                <a:solidFill>
                  <a:schemeClr val="tx1"/>
                </a:solidFill>
                <a:latin typeface="Calibri" panose="020F0502020204030204" pitchFamily="34" charset="0"/>
                <a:cs typeface="Calibri" panose="020F0502020204030204" pitchFamily="34" charset="0"/>
              </a:rPr>
              <a:t>qui sont bien reliés et intégrés dans l’ensemble du paysage.</a:t>
            </a:r>
          </a:p>
        </p:txBody>
      </p:sp>
      <p:pic>
        <p:nvPicPr>
          <p:cNvPr id="7" name="Picture 2"/>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a:stretch>
            <a:fillRect/>
          </a:stretch>
        </p:blipFill>
        <p:spPr bwMode="auto">
          <a:xfrm>
            <a:off x="2921548" y="2620870"/>
            <a:ext cx="1022733" cy="1022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itle 1"/>
          <p:cNvSpPr>
            <a:spLocks noGrp="1"/>
          </p:cNvSpPr>
          <p:nvPr>
            <p:ph type="title"/>
            <p:custDataLst>
              <p:tags r:id="rId5"/>
            </p:custDataLst>
          </p:nvPr>
        </p:nvSpPr>
        <p:spPr>
          <a:xfrm>
            <a:off x="3077864" y="261704"/>
            <a:ext cx="8799238" cy="825635"/>
          </a:xfrm>
        </p:spPr>
        <p:txBody>
          <a:bodyPr/>
          <a:lstStyle/>
          <a:p>
            <a:r>
              <a:rPr lang="fr-CA" b="1" dirty="0">
                <a:solidFill>
                  <a:schemeClr val="accent6">
                    <a:lumMod val="50000"/>
                  </a:schemeClr>
                </a:solidFill>
              </a:rPr>
              <a:t>Comment </a:t>
            </a:r>
            <a:r>
              <a:rPr lang="fr-CA" b="1" dirty="0" smtClean="0">
                <a:solidFill>
                  <a:schemeClr val="accent6">
                    <a:lumMod val="50000"/>
                  </a:schemeClr>
                </a:solidFill>
              </a:rPr>
              <a:t>l’outil </a:t>
            </a:r>
            <a:r>
              <a:rPr lang="fr-CA" b="1" dirty="0">
                <a:solidFill>
                  <a:schemeClr val="accent6">
                    <a:lumMod val="50000"/>
                  </a:schemeClr>
                </a:solidFill>
              </a:rPr>
              <a:t>a-t-il vu le jour?</a:t>
            </a:r>
          </a:p>
        </p:txBody>
      </p:sp>
      <p:pic>
        <p:nvPicPr>
          <p:cNvPr id="2" name="Picture 1"/>
          <p:cNvPicPr>
            <a:picLocks noChangeAspect="1"/>
          </p:cNvPicPr>
          <p:nvPr/>
        </p:nvPicPr>
        <p:blipFill>
          <a:blip r:embed="rId10"/>
          <a:stretch>
            <a:fillRect/>
          </a:stretch>
        </p:blipFill>
        <p:spPr>
          <a:xfrm>
            <a:off x="207966" y="733411"/>
            <a:ext cx="2198385" cy="2853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4"/>
          <p:cNvPicPr>
            <a:picLocks noChangeAspect="1" noChangeArrowheads="1"/>
          </p:cNvPicPr>
          <p:nvPr>
            <p:custDataLst>
              <p:tags r:id="rId6"/>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1664383" y="480750"/>
            <a:ext cx="1194979" cy="388938"/>
          </a:xfrm>
          <a:prstGeom prst="roundRect">
            <a:avLst>
              <a:gd name="adj" fmla="val 16667"/>
            </a:avLst>
          </a:prstGeom>
          <a:noFill/>
          <a:ln w="12700" algn="in">
            <a:solidFill>
              <a:srgbClr val="85A366"/>
            </a:solidFill>
            <a:round/>
            <a:headEnd/>
            <a:tailEnd/>
          </a:ln>
          <a:effectLst>
            <a:outerShdw dist="99190" dir="3011666" algn="ctr" rotWithShape="0">
              <a:srgbClr val="193300">
                <a:alpha val="50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2"/>
          <a:stretch>
            <a:fillRect/>
          </a:stretch>
        </p:blipFill>
        <p:spPr>
          <a:xfrm>
            <a:off x="839692" y="3839371"/>
            <a:ext cx="2081856" cy="2754123"/>
          </a:xfrm>
          <a:prstGeom prst="rect">
            <a:avLst/>
          </a:prstGeom>
          <a:effectLst>
            <a:outerShdw blurRad="50800" dist="25400" dir="5400000" algn="ctr" rotWithShape="0">
              <a:srgbClr val="000000">
                <a:alpha val="40000"/>
              </a:srgbClr>
            </a:outerShdw>
          </a:effectLst>
        </p:spPr>
      </p:pic>
    </p:spTree>
    <p:extLst>
      <p:ext uri="{BB962C8B-B14F-4D97-AF65-F5344CB8AC3E}">
        <p14:creationId xmlns:p14="http://schemas.microsoft.com/office/powerpoint/2010/main" val="105688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CA" b="1" dirty="0">
                <a:solidFill>
                  <a:schemeClr val="accent6">
                    <a:lumMod val="50000"/>
                  </a:schemeClr>
                </a:solidFill>
              </a:rPr>
              <a:t>Comment </a:t>
            </a:r>
            <a:r>
              <a:rPr lang="fr-CA" b="1" dirty="0" smtClean="0">
                <a:solidFill>
                  <a:schemeClr val="accent6">
                    <a:lumMod val="50000"/>
                  </a:schemeClr>
                </a:solidFill>
              </a:rPr>
              <a:t>l’outil </a:t>
            </a:r>
            <a:r>
              <a:rPr lang="fr-CA" b="1" dirty="0" err="1">
                <a:solidFill>
                  <a:schemeClr val="accent6">
                    <a:lumMod val="50000"/>
                  </a:schemeClr>
                </a:solidFill>
              </a:rPr>
              <a:t>a-t-il</a:t>
            </a:r>
            <a:r>
              <a:rPr lang="fr-CA" b="1" dirty="0">
                <a:solidFill>
                  <a:schemeClr val="accent6">
                    <a:lumMod val="50000"/>
                  </a:schemeClr>
                </a:solidFill>
              </a:rPr>
              <a:t> vu le jour?</a:t>
            </a:r>
          </a:p>
        </p:txBody>
      </p:sp>
      <p:sp>
        <p:nvSpPr>
          <p:cNvPr id="3" name="Content Placeholder 2"/>
          <p:cNvSpPr>
            <a:spLocks noGrp="1"/>
          </p:cNvSpPr>
          <p:nvPr>
            <p:ph idx="1"/>
            <p:custDataLst>
              <p:tags r:id="rId2"/>
            </p:custDataLst>
          </p:nvPr>
        </p:nvSpPr>
        <p:spPr>
          <a:xfrm>
            <a:off x="838200" y="1471612"/>
            <a:ext cx="10515600" cy="4772025"/>
          </a:xfrm>
        </p:spPr>
        <p:txBody>
          <a:bodyPr>
            <a:normAutofit fontScale="92500" lnSpcReduction="10000"/>
          </a:bodyPr>
          <a:lstStyle/>
          <a:p>
            <a:r>
              <a:rPr lang="fr-CA" sz="2000" dirty="0"/>
              <a:t>CCAE (de 2012 à aujourd’hui)</a:t>
            </a:r>
          </a:p>
          <a:p>
            <a:pPr lvl="1"/>
            <a:r>
              <a:rPr lang="fr-CA" sz="1800" dirty="0">
                <a:solidFill>
                  <a:srgbClr val="C00000"/>
                </a:solidFill>
              </a:rPr>
              <a:t>Publication d’un outil et d’orientations provisoires, mai 2018.</a:t>
            </a:r>
          </a:p>
          <a:p>
            <a:r>
              <a:rPr lang="fr-CA" sz="2000" dirty="0"/>
              <a:t>Groupe de travail de la CMAP de l’UICN sur les AMCEZ (de 2015 à aujourd’hui)</a:t>
            </a:r>
          </a:p>
          <a:p>
            <a:pPr lvl="1"/>
            <a:r>
              <a:rPr lang="fr-CA" sz="1800" dirty="0">
                <a:solidFill>
                  <a:srgbClr val="C00000"/>
                </a:solidFill>
              </a:rPr>
              <a:t>Le Secrétariat de la CDB a demandé l’aide de la CMAP de l’UICN en 2012.</a:t>
            </a:r>
          </a:p>
          <a:p>
            <a:pPr lvl="1"/>
            <a:r>
              <a:rPr lang="fr-CA" sz="1800" dirty="0">
                <a:solidFill>
                  <a:srgbClr val="C00000"/>
                </a:solidFill>
              </a:rPr>
              <a:t>Le Groupe de travail a été formé en 2015.</a:t>
            </a:r>
          </a:p>
          <a:p>
            <a:pPr lvl="1"/>
            <a:r>
              <a:rPr lang="fr-CA" sz="1800" dirty="0">
                <a:solidFill>
                  <a:srgbClr val="C00000"/>
                </a:solidFill>
              </a:rPr>
              <a:t>La CDB a accepté la définition et les orientations proposées par le Groupe de travail, avec quelques modifications (novembre 2018).</a:t>
            </a:r>
          </a:p>
          <a:p>
            <a:pPr lvl="1"/>
            <a:r>
              <a:rPr lang="fr-CA" sz="1800" dirty="0">
                <a:solidFill>
                  <a:srgbClr val="C00000"/>
                </a:solidFill>
              </a:rPr>
              <a:t>Orientations définitives de la CMAP de l’UICN.</a:t>
            </a:r>
          </a:p>
          <a:p>
            <a:r>
              <a:rPr lang="fr-CA" sz="2000" dirty="0"/>
              <a:t>En route vers l’objectif n</a:t>
            </a:r>
            <a:r>
              <a:rPr lang="fr-CA" sz="2000" baseline="30000" dirty="0"/>
              <a:t>o </a:t>
            </a:r>
            <a:r>
              <a:rPr lang="fr-CA" sz="2000" dirty="0"/>
              <a:t>1 du Canada (de 2017 à aujourd’hui)</a:t>
            </a:r>
          </a:p>
          <a:p>
            <a:pPr lvl="1"/>
            <a:r>
              <a:rPr lang="fr-CA" sz="1800" dirty="0">
                <a:solidFill>
                  <a:srgbClr val="C00000"/>
                </a:solidFill>
              </a:rPr>
              <a:t>Le rapport </a:t>
            </a:r>
            <a:r>
              <a:rPr lang="fr-CA" sz="1800" i="1" dirty="0">
                <a:solidFill>
                  <a:srgbClr val="C00000"/>
                </a:solidFill>
              </a:rPr>
              <a:t>Un avec la nature</a:t>
            </a:r>
            <a:r>
              <a:rPr lang="fr-CA" sz="1800" dirty="0">
                <a:solidFill>
                  <a:srgbClr val="C00000"/>
                </a:solidFill>
              </a:rPr>
              <a:t> interprète les définitions des aires protégées et des autres mesures de conservation efficaces convenues à l’échelle internationale d’une manière qui appuie l’orientation internationale pour ces définitions dans le contexte canadien.</a:t>
            </a:r>
          </a:p>
          <a:p>
            <a:r>
              <a:rPr lang="fr-CA" sz="2000" dirty="0"/>
              <a:t>En route vers l’objectif n</a:t>
            </a:r>
            <a:r>
              <a:rPr lang="fr-CA" sz="2000" baseline="30000" dirty="0"/>
              <a:t>o</a:t>
            </a:r>
            <a:r>
              <a:rPr lang="fr-CA" sz="2000" dirty="0"/>
              <a:t> 1 du Canada et collaboration du CCAE (de 2018 à aujourd’hui)</a:t>
            </a:r>
          </a:p>
          <a:p>
            <a:pPr lvl="1"/>
            <a:r>
              <a:rPr lang="fr-CA" sz="1800" dirty="0">
                <a:solidFill>
                  <a:srgbClr val="C00000"/>
                </a:solidFill>
              </a:rPr>
              <a:t>Révision de l’outil provisoire du CCAE à la lumière du rapport « Un avec la nature ».</a:t>
            </a:r>
          </a:p>
          <a:p>
            <a:pPr lvl="1"/>
            <a:r>
              <a:rPr lang="fr-CA" sz="1800" i="1" dirty="0">
                <a:solidFill>
                  <a:srgbClr val="C00000"/>
                </a:solidFill>
              </a:rPr>
              <a:t>Outil de décision pour l’évaluation des zones en fonction des normes pancanadiennes pour les aires protégées et d’autres mesures de conservation efficaces par zone pour les eaux terrestres et intérieures.</a:t>
            </a:r>
          </a:p>
        </p:txBody>
      </p:sp>
      <p:grpSp>
        <p:nvGrpSpPr>
          <p:cNvPr id="4" name="Group 3"/>
          <p:cNvGrpSpPr/>
          <p:nvPr>
            <p:custDataLst>
              <p:tags r:id="rId3"/>
            </p:custDataLst>
          </p:nvPr>
        </p:nvGrpSpPr>
        <p:grpSpPr>
          <a:xfrm>
            <a:off x="8039100" y="5688806"/>
            <a:ext cx="3848768" cy="976313"/>
            <a:chOff x="5780572" y="4770279"/>
            <a:chExt cx="5925218" cy="1504094"/>
          </a:xfrm>
        </p:grpSpPr>
        <p:pic>
          <p:nvPicPr>
            <p:cNvPr id="5" name="Picture 4"/>
            <p:cNvPicPr>
              <a:picLocks noChangeAspect="1"/>
            </p:cNvPicPr>
            <p:nvPr/>
          </p:nvPicPr>
          <p:blipFill rotWithShape="1">
            <a:blip r:embed="rId6">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6" name="Picture 2" descr="Conservation 2020"/>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18881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custDataLst>
              <p:tags r:id="rId1"/>
            </p:custDataLst>
          </p:nvPr>
        </p:nvGrpSpPr>
        <p:grpSpPr>
          <a:xfrm>
            <a:off x="8039100" y="5688806"/>
            <a:ext cx="3848768" cy="976313"/>
            <a:chOff x="5780572" y="4770279"/>
            <a:chExt cx="5925218" cy="1504094"/>
          </a:xfrm>
        </p:grpSpPr>
        <p:pic>
          <p:nvPicPr>
            <p:cNvPr id="8" name="Picture 7"/>
            <p:cNvPicPr>
              <a:picLocks noChangeAspect="1"/>
            </p:cNvPicPr>
            <p:nvPr/>
          </p:nvPicPr>
          <p:blipFill rotWithShape="1">
            <a:blip r:embed="rId9">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title"/>
            <p:custDataLst>
              <p:tags r:id="rId2"/>
            </p:custDataLst>
          </p:nvPr>
        </p:nvSpPr>
        <p:spPr/>
        <p:txBody>
          <a:bodyPr/>
          <a:lstStyle/>
          <a:p>
            <a:r>
              <a:rPr lang="fr-CA" b="1" dirty="0">
                <a:solidFill>
                  <a:schemeClr val="accent6">
                    <a:lumMod val="50000"/>
                  </a:schemeClr>
                </a:solidFill>
              </a:rPr>
              <a:t>Définition d’une aire protégée et d’une AMCEZ</a:t>
            </a:r>
          </a:p>
        </p:txBody>
      </p:sp>
      <p:sp>
        <p:nvSpPr>
          <p:cNvPr id="3" name="Content Placeholder 2"/>
          <p:cNvSpPr>
            <a:spLocks noGrp="1"/>
          </p:cNvSpPr>
          <p:nvPr>
            <p:ph type="body" idx="1"/>
            <p:custDataLst>
              <p:tags r:id="rId3"/>
            </p:custDataLst>
          </p:nvPr>
        </p:nvSpPr>
        <p:spPr/>
        <p:txBody>
          <a:bodyPr>
            <a:normAutofit/>
          </a:bodyPr>
          <a:lstStyle/>
          <a:p>
            <a:r>
              <a:rPr lang="fr-CA" sz="2800" b="1" dirty="0"/>
              <a:t>Aire protégée</a:t>
            </a:r>
          </a:p>
        </p:txBody>
      </p:sp>
      <p:sp>
        <p:nvSpPr>
          <p:cNvPr id="4" name="Content Placeholder 3"/>
          <p:cNvSpPr>
            <a:spLocks noGrp="1"/>
          </p:cNvSpPr>
          <p:nvPr>
            <p:ph sz="half" idx="2"/>
            <p:custDataLst>
              <p:tags r:id="rId4"/>
            </p:custDataLst>
          </p:nvPr>
        </p:nvSpPr>
        <p:spPr/>
        <p:txBody>
          <a:bodyPr>
            <a:normAutofit/>
          </a:bodyPr>
          <a:lstStyle/>
          <a:p>
            <a:r>
              <a:rPr lang="fr-FR" i="1" dirty="0" smtClean="0"/>
              <a:t>« Un </a:t>
            </a:r>
            <a:r>
              <a:rPr lang="fr-FR" i="1" dirty="0"/>
              <a:t>espace géographique clairement défi </a:t>
            </a:r>
            <a:r>
              <a:rPr lang="fr-FR" i="1" dirty="0" smtClean="0"/>
              <a:t>ni, reconnu</a:t>
            </a:r>
            <a:r>
              <a:rPr lang="fr-FR" i="1" dirty="0"/>
              <a:t>, dédié et géré, par des moyens </a:t>
            </a:r>
            <a:r>
              <a:rPr lang="fr-FR" i="1" dirty="0" smtClean="0"/>
              <a:t>légaux ou </a:t>
            </a:r>
            <a:r>
              <a:rPr lang="fr-FR" i="1" dirty="0"/>
              <a:t>autres, </a:t>
            </a:r>
            <a:r>
              <a:rPr lang="fr-FR" i="1" dirty="0" smtClean="0"/>
              <a:t>afin </a:t>
            </a:r>
            <a:r>
              <a:rPr lang="fr-FR" i="1" dirty="0"/>
              <a:t>de favoriser la </a:t>
            </a:r>
            <a:r>
              <a:rPr lang="fr-FR" i="1" dirty="0" smtClean="0"/>
              <a:t>conservation à </a:t>
            </a:r>
            <a:r>
              <a:rPr lang="fr-FR" i="1" dirty="0"/>
              <a:t>long terme de la nature et des </a:t>
            </a:r>
            <a:r>
              <a:rPr lang="fr-FR" i="1" dirty="0" smtClean="0"/>
              <a:t>services écosystémiques </a:t>
            </a:r>
            <a:r>
              <a:rPr lang="fr-FR" i="1" dirty="0"/>
              <a:t>et des </a:t>
            </a:r>
            <a:r>
              <a:rPr lang="fr-FR" i="1" dirty="0" smtClean="0"/>
              <a:t>valeurs culturelles qui </a:t>
            </a:r>
            <a:r>
              <a:rPr lang="en-CA" i="1" dirty="0" smtClean="0"/>
              <a:t>y </a:t>
            </a:r>
            <a:r>
              <a:rPr lang="en-CA" i="1" dirty="0" err="1"/>
              <a:t>sont</a:t>
            </a:r>
            <a:r>
              <a:rPr lang="en-CA" i="1" dirty="0"/>
              <a:t> </a:t>
            </a:r>
            <a:r>
              <a:rPr lang="en-CA" i="1" dirty="0" err="1" smtClean="0"/>
              <a:t>liés</a:t>
            </a:r>
            <a:r>
              <a:rPr lang="en-CA" i="1" dirty="0" smtClean="0">
                <a:solidFill>
                  <a:schemeClr val="bg1"/>
                </a:solidFill>
              </a:rPr>
              <a:t>_</a:t>
            </a:r>
            <a:r>
              <a:rPr lang="en-CA" i="1" dirty="0" smtClean="0"/>
              <a:t>». </a:t>
            </a:r>
            <a:r>
              <a:rPr lang="en-CA" dirty="0" smtClean="0"/>
              <a:t>(</a:t>
            </a:r>
            <a:r>
              <a:rPr lang="en-CA" sz="2400" i="1" dirty="0" smtClean="0"/>
              <a:t>U</a:t>
            </a:r>
            <a:r>
              <a:rPr lang="en-US" sz="2400" i="1" dirty="0" smtClean="0"/>
              <a:t>ICN</a:t>
            </a:r>
            <a:r>
              <a:rPr lang="en-US" sz="2400" i="1" dirty="0"/>
              <a:t>, </a:t>
            </a:r>
            <a:r>
              <a:rPr lang="en-US" sz="2400" i="1" dirty="0" err="1" smtClean="0"/>
              <a:t>En</a:t>
            </a:r>
            <a:r>
              <a:rPr lang="en-US" sz="2400" i="1" dirty="0" smtClean="0"/>
              <a:t> route)</a:t>
            </a:r>
            <a:endParaRPr lang="en-US" sz="2400" i="1" dirty="0"/>
          </a:p>
          <a:p>
            <a:pPr marL="0" indent="0">
              <a:buNone/>
            </a:pPr>
            <a:endParaRPr lang="en-US" dirty="0"/>
          </a:p>
        </p:txBody>
      </p:sp>
      <p:sp>
        <p:nvSpPr>
          <p:cNvPr id="5" name="Text Placeholder 4"/>
          <p:cNvSpPr>
            <a:spLocks noGrp="1"/>
          </p:cNvSpPr>
          <p:nvPr>
            <p:ph type="body" sz="quarter" idx="3"/>
            <p:custDataLst>
              <p:tags r:id="rId5"/>
            </p:custDataLst>
          </p:nvPr>
        </p:nvSpPr>
        <p:spPr/>
        <p:txBody>
          <a:bodyPr>
            <a:noAutofit/>
          </a:bodyPr>
          <a:lstStyle/>
          <a:p>
            <a:r>
              <a:rPr lang="fr-CA" sz="2800" dirty="0"/>
              <a:t>Autre mesure de conservation efficace par zone</a:t>
            </a:r>
          </a:p>
        </p:txBody>
      </p:sp>
      <p:sp>
        <p:nvSpPr>
          <p:cNvPr id="6" name="Content Placeholder 5"/>
          <p:cNvSpPr>
            <a:spLocks noGrp="1"/>
          </p:cNvSpPr>
          <p:nvPr>
            <p:ph sz="quarter" idx="4"/>
            <p:custDataLst>
              <p:tags r:id="rId6"/>
            </p:custDataLst>
          </p:nvPr>
        </p:nvSpPr>
        <p:spPr>
          <a:xfrm>
            <a:off x="6172200" y="2505074"/>
            <a:ext cx="5183188" cy="4092313"/>
          </a:xfrm>
        </p:spPr>
        <p:txBody>
          <a:bodyPr>
            <a:normAutofit fontScale="92500" lnSpcReduction="20000"/>
          </a:bodyPr>
          <a:lstStyle/>
          <a:p>
            <a:r>
              <a:rPr lang="fr-FR" i="1" dirty="0" smtClean="0"/>
              <a:t>« Une </a:t>
            </a:r>
            <a:r>
              <a:rPr lang="fr-FR" i="1" dirty="0"/>
              <a:t>zone défi nie géographiquement </a:t>
            </a:r>
            <a:r>
              <a:rPr lang="fr-FR" i="1" dirty="0" smtClean="0"/>
              <a:t>autre qu’une </a:t>
            </a:r>
            <a:r>
              <a:rPr lang="fr-FR" i="1" dirty="0"/>
              <a:t>aire protégée, qui est régie et </a:t>
            </a:r>
            <a:r>
              <a:rPr lang="fr-FR" i="1" dirty="0" smtClean="0"/>
              <a:t>gérée de </a:t>
            </a:r>
            <a:r>
              <a:rPr lang="fr-FR" i="1" dirty="0"/>
              <a:t>manière à obtenir des résultats positifs </a:t>
            </a:r>
            <a:r>
              <a:rPr lang="fr-FR" i="1" dirty="0" smtClean="0"/>
              <a:t>et durables </a:t>
            </a:r>
            <a:r>
              <a:rPr lang="fr-FR" i="1" dirty="0"/>
              <a:t>à long terme pour la conservation in </a:t>
            </a:r>
            <a:r>
              <a:rPr lang="fr-FR" i="1" dirty="0" smtClean="0"/>
              <a:t>situ de </a:t>
            </a:r>
            <a:r>
              <a:rPr lang="fr-FR" i="1" dirty="0"/>
              <a:t>la biodiversité, avec les fonctions et </a:t>
            </a:r>
            <a:r>
              <a:rPr lang="fr-FR" i="1" dirty="0" smtClean="0"/>
              <a:t>services écosystémiques </a:t>
            </a:r>
            <a:r>
              <a:rPr lang="fr-FR" i="1" dirty="0"/>
              <a:t>connexes et, le cas échéant, </a:t>
            </a:r>
            <a:r>
              <a:rPr lang="fr-FR" i="1" dirty="0" smtClean="0"/>
              <a:t>les </a:t>
            </a:r>
            <a:r>
              <a:rPr lang="en-CA" i="1" dirty="0" err="1" smtClean="0"/>
              <a:t>valeurs</a:t>
            </a:r>
            <a:r>
              <a:rPr lang="en-CA" i="1" dirty="0" smtClean="0"/>
              <a:t> </a:t>
            </a:r>
            <a:r>
              <a:rPr lang="en-CA" i="1" dirty="0" err="1"/>
              <a:t>culturelles</a:t>
            </a:r>
            <a:r>
              <a:rPr lang="en-CA" i="1" dirty="0"/>
              <a:t>, </a:t>
            </a:r>
            <a:r>
              <a:rPr lang="en-CA" i="1" dirty="0" err="1"/>
              <a:t>spirituelles</a:t>
            </a:r>
            <a:r>
              <a:rPr lang="en-CA" i="1" dirty="0"/>
              <a:t>, </a:t>
            </a:r>
            <a:r>
              <a:rPr lang="en-CA" i="1" dirty="0" err="1" smtClean="0"/>
              <a:t>socioéconomiques</a:t>
            </a:r>
            <a:r>
              <a:rPr lang="en-CA" i="1" dirty="0"/>
              <a:t> </a:t>
            </a:r>
            <a:r>
              <a:rPr lang="fr-FR" i="1" dirty="0" smtClean="0"/>
              <a:t>et </a:t>
            </a:r>
            <a:r>
              <a:rPr lang="fr-FR" i="1" dirty="0"/>
              <a:t>autres valeurs pertinentes à l’échelle </a:t>
            </a:r>
            <a:r>
              <a:rPr lang="fr-FR" i="1" dirty="0" smtClean="0"/>
              <a:t>locale ». (</a:t>
            </a:r>
            <a:r>
              <a:rPr lang="en-CA" sz="2400" i="1" dirty="0"/>
              <a:t>U</a:t>
            </a:r>
            <a:r>
              <a:rPr lang="en-US" sz="2400" i="1" dirty="0"/>
              <a:t>ICN /</a:t>
            </a:r>
            <a:r>
              <a:rPr lang="en-US" sz="2400" i="1" dirty="0" smtClean="0"/>
              <a:t>CBD</a:t>
            </a:r>
            <a:r>
              <a:rPr lang="en-US" sz="2400" i="1" dirty="0"/>
              <a:t>, </a:t>
            </a:r>
            <a:r>
              <a:rPr lang="en-US" sz="2400" i="1" dirty="0" err="1" smtClean="0"/>
              <a:t>En</a:t>
            </a:r>
            <a:r>
              <a:rPr lang="en-US" sz="2400" i="1" dirty="0" smtClean="0"/>
              <a:t> route)</a:t>
            </a:r>
            <a:endParaRPr lang="en-CA" sz="2400" i="1" dirty="0"/>
          </a:p>
          <a:p>
            <a:endParaRPr lang="en-US" dirty="0"/>
          </a:p>
        </p:txBody>
      </p:sp>
    </p:spTree>
    <p:extLst>
      <p:ext uri="{BB962C8B-B14F-4D97-AF65-F5344CB8AC3E}">
        <p14:creationId xmlns:p14="http://schemas.microsoft.com/office/powerpoint/2010/main" val="831471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normAutofit/>
          </a:bodyPr>
          <a:lstStyle/>
          <a:p>
            <a:r>
              <a:rPr lang="fr-CA" b="1" dirty="0">
                <a:solidFill>
                  <a:schemeClr val="accent6">
                    <a:lumMod val="50000"/>
                  </a:schemeClr>
                </a:solidFill>
              </a:rPr>
              <a:t>Principes essentiels communs des aires protégées et des AMCEZ</a:t>
            </a:r>
          </a:p>
        </p:txBody>
      </p:sp>
      <p:sp>
        <p:nvSpPr>
          <p:cNvPr id="8" name="Content Placeholder 7"/>
          <p:cNvSpPr>
            <a:spLocks noGrp="1"/>
          </p:cNvSpPr>
          <p:nvPr>
            <p:ph idx="1"/>
            <p:custDataLst>
              <p:tags r:id="rId2"/>
            </p:custDataLst>
          </p:nvPr>
        </p:nvSpPr>
        <p:spPr>
          <a:xfrm>
            <a:off x="838200" y="1825625"/>
            <a:ext cx="10658536" cy="4351338"/>
          </a:xfrm>
        </p:spPr>
        <p:txBody>
          <a:bodyPr>
            <a:normAutofit/>
          </a:bodyPr>
          <a:lstStyle/>
          <a:p>
            <a:r>
              <a:rPr lang="fr-CA" dirty="0"/>
              <a:t>Lieux géographiques clairement définis</a:t>
            </a:r>
          </a:p>
          <a:p>
            <a:r>
              <a:rPr lang="fr-CA" dirty="0"/>
              <a:t>Conservation de la biodiversité </a:t>
            </a:r>
            <a:r>
              <a:rPr lang="fr-CA" u="sng" dirty="0"/>
              <a:t>in situ</a:t>
            </a:r>
            <a:r>
              <a:rPr lang="fr-CA" dirty="0"/>
              <a:t>, efficace et à long terme</a:t>
            </a:r>
          </a:p>
          <a:p>
            <a:pPr lvl="1"/>
            <a:r>
              <a:rPr lang="fr-CA" dirty="0"/>
              <a:t>Les AMCEZ sont comparables aux aires protégées sur le plan des résultats en matière de biodiversité. Elles ne sont pas une mesure moins efficace ou inférieure.</a:t>
            </a:r>
            <a:endParaRPr lang="fr-CA" baseline="30000" dirty="0"/>
          </a:p>
          <a:p>
            <a:pPr lvl="1"/>
            <a:r>
              <a:rPr lang="fr-CA" dirty="0"/>
              <a:t>La conservation </a:t>
            </a:r>
            <a:r>
              <a:rPr lang="fr-CA" u="sng" dirty="0"/>
              <a:t>in situ</a:t>
            </a:r>
            <a:r>
              <a:rPr lang="fr-CA" dirty="0"/>
              <a:t> de la biodiversité signifie la </a:t>
            </a:r>
            <a:r>
              <a:rPr lang="fr-CA" b="1" dirty="0">
                <a:ea typeface="Calibri" panose="020F0502020204030204" pitchFamily="34" charset="0"/>
              </a:rPr>
              <a:t>conservation des écosystèmes et des habitats naturels </a:t>
            </a:r>
            <a:r>
              <a:rPr lang="fr-CA" dirty="0"/>
              <a:t>ainsi que le maintien et le rétablissement de populations viables d’espèces </a:t>
            </a:r>
            <a:r>
              <a:rPr lang="fr-CA" b="1" dirty="0"/>
              <a:t>dans leur milieu naturel</a:t>
            </a:r>
            <a:r>
              <a:rPr lang="fr-CA" b="1" dirty="0">
                <a:ea typeface="Calibri" panose="020F0502020204030204" pitchFamily="34" charset="0"/>
              </a:rPr>
              <a:t>. </a:t>
            </a:r>
          </a:p>
          <a:p>
            <a:r>
              <a:rPr lang="fr-CA" dirty="0"/>
              <a:t>La conservation « à long terme » signifie-t-elle qu’elle est censée se poursuivre indéfiniment, sans fin?</a:t>
            </a:r>
          </a:p>
          <a:p>
            <a:endParaRPr lang="en-US" dirty="0"/>
          </a:p>
          <a:p>
            <a:endParaRPr lang="en-US" dirty="0"/>
          </a:p>
          <a:p>
            <a:endParaRPr lang="en-US" dirty="0"/>
          </a:p>
          <a:p>
            <a:endParaRPr lang="en-CA" dirty="0"/>
          </a:p>
          <a:p>
            <a:endParaRPr lang="en-US" dirty="0"/>
          </a:p>
          <a:p>
            <a:endParaRPr lang="en-CA" dirty="0"/>
          </a:p>
        </p:txBody>
      </p:sp>
      <p:grpSp>
        <p:nvGrpSpPr>
          <p:cNvPr id="9" name="Group 8"/>
          <p:cNvGrpSpPr/>
          <p:nvPr>
            <p:custDataLst>
              <p:tags r:id="rId3"/>
            </p:custDataLst>
          </p:nvPr>
        </p:nvGrpSpPr>
        <p:grpSpPr>
          <a:xfrm>
            <a:off x="8039100" y="5688806"/>
            <a:ext cx="3848768" cy="976313"/>
            <a:chOff x="5780572" y="4770279"/>
            <a:chExt cx="5925218" cy="1504094"/>
          </a:xfrm>
        </p:grpSpPr>
        <p:pic>
          <p:nvPicPr>
            <p:cNvPr id="10" name="Picture 9"/>
            <p:cNvPicPr>
              <a:picLocks noChangeAspect="1"/>
            </p:cNvPicPr>
            <p:nvPr/>
          </p:nvPicPr>
          <p:blipFill rotWithShape="1">
            <a:blip r:embed="rId6">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11" name="Picture 2" descr="Conservation 2020"/>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17249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fr-CA" b="1" dirty="0">
                <a:solidFill>
                  <a:schemeClr val="accent6">
                    <a:lumMod val="50000"/>
                  </a:schemeClr>
                </a:solidFill>
              </a:rPr>
              <a:t>Principales différences entre les aires protégées et les AMCEZ</a:t>
            </a:r>
          </a:p>
        </p:txBody>
      </p:sp>
      <p:sp>
        <p:nvSpPr>
          <p:cNvPr id="4" name="Text Placeholder 3"/>
          <p:cNvSpPr>
            <a:spLocks noGrp="1"/>
          </p:cNvSpPr>
          <p:nvPr>
            <p:ph type="body" idx="1"/>
            <p:custDataLst>
              <p:tags r:id="rId2"/>
            </p:custDataLst>
          </p:nvPr>
        </p:nvSpPr>
        <p:spPr>
          <a:xfrm>
            <a:off x="839788" y="2088357"/>
            <a:ext cx="5157787" cy="823912"/>
          </a:xfrm>
        </p:spPr>
        <p:txBody>
          <a:bodyPr>
            <a:normAutofit/>
          </a:bodyPr>
          <a:lstStyle/>
          <a:p>
            <a:r>
              <a:rPr lang="fr-CA" sz="2800" dirty="0"/>
              <a:t>Aires protégées</a:t>
            </a:r>
          </a:p>
        </p:txBody>
      </p:sp>
      <p:sp>
        <p:nvSpPr>
          <p:cNvPr id="5" name="Content Placeholder 4"/>
          <p:cNvSpPr>
            <a:spLocks noGrp="1"/>
          </p:cNvSpPr>
          <p:nvPr>
            <p:ph sz="half" idx="2"/>
            <p:custDataLst>
              <p:tags r:id="rId3"/>
            </p:custDataLst>
          </p:nvPr>
        </p:nvSpPr>
        <p:spPr>
          <a:xfrm>
            <a:off x="839788" y="3006726"/>
            <a:ext cx="5157787" cy="1638300"/>
          </a:xfrm>
        </p:spPr>
        <p:txBody>
          <a:bodyPr>
            <a:normAutofit/>
          </a:bodyPr>
          <a:lstStyle/>
          <a:p>
            <a:r>
              <a:rPr lang="fr-CA" sz="2600" dirty="0"/>
              <a:t>Les objectifs de conservation de la </a:t>
            </a:r>
            <a:r>
              <a:rPr lang="fr-CA" sz="2600" u="sng" dirty="0"/>
              <a:t>biodiversité</a:t>
            </a:r>
            <a:r>
              <a:rPr lang="fr-CA" sz="2600" dirty="0"/>
              <a:t> sont prépondérants.</a:t>
            </a:r>
          </a:p>
        </p:txBody>
      </p:sp>
      <p:sp>
        <p:nvSpPr>
          <p:cNvPr id="6" name="Text Placeholder 5"/>
          <p:cNvSpPr>
            <a:spLocks noGrp="1"/>
          </p:cNvSpPr>
          <p:nvPr>
            <p:ph type="body" sz="quarter" idx="3"/>
            <p:custDataLst>
              <p:tags r:id="rId4"/>
            </p:custDataLst>
          </p:nvPr>
        </p:nvSpPr>
        <p:spPr>
          <a:xfrm>
            <a:off x="6172200" y="2107936"/>
            <a:ext cx="5183188" cy="823912"/>
          </a:xfrm>
        </p:spPr>
        <p:txBody>
          <a:bodyPr>
            <a:noAutofit/>
          </a:bodyPr>
          <a:lstStyle/>
          <a:p>
            <a:r>
              <a:rPr lang="fr-CA" sz="2800"/>
              <a:t>Autres mesures de conservation efficaces par zone</a:t>
            </a:r>
          </a:p>
        </p:txBody>
      </p:sp>
      <p:sp>
        <p:nvSpPr>
          <p:cNvPr id="7" name="Content Placeholder 6"/>
          <p:cNvSpPr>
            <a:spLocks noGrp="1"/>
          </p:cNvSpPr>
          <p:nvPr>
            <p:ph sz="quarter" idx="4"/>
            <p:custDataLst>
              <p:tags r:id="rId5"/>
            </p:custDataLst>
          </p:nvPr>
        </p:nvSpPr>
        <p:spPr>
          <a:xfrm>
            <a:off x="6172200" y="2946134"/>
            <a:ext cx="5183188" cy="2369344"/>
          </a:xfrm>
        </p:spPr>
        <p:txBody>
          <a:bodyPr>
            <a:normAutofit fontScale="92500" lnSpcReduction="10000"/>
          </a:bodyPr>
          <a:lstStyle/>
          <a:p>
            <a:r>
              <a:rPr lang="fr-CA" sz="2600" dirty="0"/>
              <a:t>Les AMCEZ ne comportent pas nécessairement d’objectifs de conservation de la biodiversité, mais doivent viser des objectifs compatibles avec la conservation de la biodiversité in situ, sans la desservir de façon intentionnelle ou autre.</a:t>
            </a:r>
          </a:p>
        </p:txBody>
      </p:sp>
      <p:grpSp>
        <p:nvGrpSpPr>
          <p:cNvPr id="8" name="Group 7"/>
          <p:cNvGrpSpPr/>
          <p:nvPr>
            <p:custDataLst>
              <p:tags r:id="rId6"/>
            </p:custDataLst>
          </p:nvPr>
        </p:nvGrpSpPr>
        <p:grpSpPr>
          <a:xfrm>
            <a:off x="8039100" y="5688806"/>
            <a:ext cx="3848768" cy="976313"/>
            <a:chOff x="5780572" y="4770279"/>
            <a:chExt cx="5925218" cy="1504094"/>
          </a:xfrm>
        </p:grpSpPr>
        <p:pic>
          <p:nvPicPr>
            <p:cNvPr id="9" name="Picture 8"/>
            <p:cNvPicPr>
              <a:picLocks noChangeAspect="1"/>
            </p:cNvPicPr>
            <p:nvPr/>
          </p:nvPicPr>
          <p:blipFill rotWithShape="1">
            <a:blip r:embed="rId9">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10" name="Picture 2" descr="Conservation 2020"/>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82265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199" y="269589"/>
            <a:ext cx="10885227" cy="1325563"/>
          </a:xfrm>
        </p:spPr>
        <p:txBody>
          <a:bodyPr/>
          <a:lstStyle/>
          <a:p>
            <a:r>
              <a:rPr lang="fr-CA" b="1" dirty="0">
                <a:solidFill>
                  <a:schemeClr val="accent6">
                    <a:lumMod val="50000"/>
                  </a:schemeClr>
                </a:solidFill>
              </a:rPr>
              <a:t>À quoi sert l’outil de décision?</a:t>
            </a:r>
          </a:p>
        </p:txBody>
      </p:sp>
      <p:sp>
        <p:nvSpPr>
          <p:cNvPr id="3" name="Content Placeholder 2"/>
          <p:cNvSpPr>
            <a:spLocks noGrp="1"/>
          </p:cNvSpPr>
          <p:nvPr>
            <p:ph idx="1"/>
            <p:custDataLst>
              <p:tags r:id="rId2"/>
            </p:custDataLst>
          </p:nvPr>
        </p:nvSpPr>
        <p:spPr/>
        <p:txBody>
          <a:bodyPr>
            <a:normAutofit fontScale="92500" lnSpcReduction="10000"/>
          </a:bodyPr>
          <a:lstStyle/>
          <a:p>
            <a:r>
              <a:rPr lang="fr-CA" dirty="0"/>
              <a:t>Déterminer si les aires de conservation satisfont aux critères de déclaration de l’objectif n</a:t>
            </a:r>
            <a:r>
              <a:rPr lang="fr-CA" baseline="30000" dirty="0"/>
              <a:t>o </a:t>
            </a:r>
            <a:r>
              <a:rPr lang="fr-CA" dirty="0"/>
              <a:t>1 du Canada.</a:t>
            </a:r>
          </a:p>
          <a:p>
            <a:pPr lvl="1"/>
            <a:r>
              <a:rPr lang="fr-CA" dirty="0"/>
              <a:t>La déclaration est à la discrétion des instances et des autorités responsables. </a:t>
            </a:r>
          </a:p>
          <a:p>
            <a:r>
              <a:rPr lang="fr-CA" dirty="0"/>
              <a:t>Différencier les aires protégées et les autres mesures de conservation efficaces par zone.</a:t>
            </a:r>
          </a:p>
          <a:p>
            <a:r>
              <a:rPr lang="fr-CA" dirty="0"/>
              <a:t>Garantir une norme nationale de déclaration à la BDCAPC pour les aires relevant de toutes les instances gouvernantes.</a:t>
            </a:r>
          </a:p>
          <a:p>
            <a:r>
              <a:rPr lang="fr-CA" dirty="0"/>
              <a:t>Il peut être utile pour :</a:t>
            </a:r>
          </a:p>
          <a:p>
            <a:pPr lvl="1"/>
            <a:r>
              <a:rPr lang="fr-CA" dirty="0"/>
              <a:t>garantir qu’un nouveau lieu satisfait aux critères à la phase de planification;</a:t>
            </a:r>
          </a:p>
          <a:p>
            <a:pPr lvl="1"/>
            <a:r>
              <a:rPr lang="fr-CA" dirty="0"/>
              <a:t>contrôler les lieux existants non comptabilisés dans la BDCAPC;</a:t>
            </a:r>
          </a:p>
          <a:p>
            <a:pPr lvl="1"/>
            <a:r>
              <a:rPr lang="fr-CA" dirty="0"/>
              <a:t>dégager les lacunes dans les lieux candidats.</a:t>
            </a:r>
          </a:p>
        </p:txBody>
      </p:sp>
      <p:grpSp>
        <p:nvGrpSpPr>
          <p:cNvPr id="4" name="Group 3"/>
          <p:cNvGrpSpPr/>
          <p:nvPr>
            <p:custDataLst>
              <p:tags r:id="rId3"/>
            </p:custDataLst>
          </p:nvPr>
        </p:nvGrpSpPr>
        <p:grpSpPr>
          <a:xfrm>
            <a:off x="8039100" y="5688806"/>
            <a:ext cx="3848768" cy="976313"/>
            <a:chOff x="5780572" y="4770279"/>
            <a:chExt cx="5925218" cy="1504094"/>
          </a:xfrm>
        </p:grpSpPr>
        <p:pic>
          <p:nvPicPr>
            <p:cNvPr id="5" name="Picture 4"/>
            <p:cNvPicPr>
              <a:picLocks noChangeAspect="1"/>
            </p:cNvPicPr>
            <p:nvPr/>
          </p:nvPicPr>
          <p:blipFill rotWithShape="1">
            <a:blip r:embed="rId6">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6" name="Picture 2" descr="Conservation 2020"/>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27491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1579311|-10846711|-14797230|-8244963|-11249614|SPAC&quot;,&quot;Id&quot;:&quot;5d9dd9c04141463d8c552e21&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4"/>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6"/>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7"/>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4"/>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6"/>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5"/>
</p:tagLst>
</file>

<file path=ppt/tags/tag27.xml><?xml version="1.0" encoding="utf-8"?>
<p:tagLst xmlns:a="http://schemas.openxmlformats.org/drawingml/2006/main" xmlns:r="http://schemas.openxmlformats.org/officeDocument/2006/relationships" xmlns:p="http://schemas.openxmlformats.org/presentationml/2006/main">
  <p:tag name="NUM" val="6"/>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601</TotalTime>
  <Words>1955</Words>
  <Application>Microsoft Office PowerPoint</Application>
  <PresentationFormat>Widescreen</PresentationFormat>
  <Paragraphs>100</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Georgia</vt:lpstr>
      <vt:lpstr>Office Theme</vt:lpstr>
      <vt:lpstr>Présentation de l’outil de décision</vt:lpstr>
      <vt:lpstr>Comment l’outil a-t-il vu le jour?</vt:lpstr>
      <vt:lpstr>Comment l’outil a-t-il vu le jour?</vt:lpstr>
      <vt:lpstr>Définition d’une aire protégée et d’une AMCEZ</vt:lpstr>
      <vt:lpstr>Principes essentiels communs des aires protégées et des AMCEZ</vt:lpstr>
      <vt:lpstr>Principales différences entre les aires protégées et les AMCEZ</vt:lpstr>
      <vt:lpstr>À quoi sert l’outil de décision?</vt:lpstr>
    </vt:vector>
  </TitlesOfParts>
  <Company>Yukon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Decision Support Tool</dc:title>
  <dc:creator>Jessica Elliott</dc:creator>
  <cp:lastModifiedBy>Vandenberg,Sierra [NCR]</cp:lastModifiedBy>
  <cp:revision>71</cp:revision>
  <dcterms:created xsi:type="dcterms:W3CDTF">2019-09-27T18:22:12Z</dcterms:created>
  <dcterms:modified xsi:type="dcterms:W3CDTF">2020-02-05T14:39:14Z</dcterms:modified>
</cp:coreProperties>
</file>