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5.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6.xml" ContentType="application/vnd.openxmlformats-officedocument.presentationml.notesSlide+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9.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notesSlides/notesSlide10.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11.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2.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3.xml" ContentType="application/vnd.openxmlformats-officedocument.presentationml.notesSlide+xml"/>
  <Override PartName="/ppt/tags/tag37.xml" ContentType="application/vnd.openxmlformats-officedocument.presentationml.tags+xml"/>
  <Override PartName="/ppt/notesSlides/notesSlide14.xml" ContentType="application/vnd.openxmlformats-officedocument.presentationml.notesSlide+xml"/>
  <Override PartName="/ppt/tags/tag38.xml" ContentType="application/vnd.openxmlformats-officedocument.presentationml.tags+xml"/>
  <Override PartName="/ppt/notesSlides/notesSlide15.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16.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17.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18.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notesSlides/notesSlide19.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notesSlides/notesSlide20.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21.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22.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8" r:id="rId3"/>
    <p:sldId id="287" r:id="rId4"/>
    <p:sldId id="259" r:id="rId5"/>
    <p:sldId id="260" r:id="rId6"/>
    <p:sldId id="269" r:id="rId7"/>
    <p:sldId id="276" r:id="rId8"/>
    <p:sldId id="262" r:id="rId9"/>
    <p:sldId id="265" r:id="rId10"/>
    <p:sldId id="266" r:id="rId11"/>
    <p:sldId id="267" r:id="rId12"/>
    <p:sldId id="268" r:id="rId13"/>
    <p:sldId id="271" r:id="rId14"/>
    <p:sldId id="277" r:id="rId15"/>
    <p:sldId id="279" r:id="rId16"/>
    <p:sldId id="272" r:id="rId17"/>
    <p:sldId id="273" r:id="rId18"/>
    <p:sldId id="274" r:id="rId19"/>
    <p:sldId id="281" r:id="rId20"/>
    <p:sldId id="275" r:id="rId21"/>
    <p:sldId id="263" r:id="rId22"/>
    <p:sldId id="278" r:id="rId23"/>
    <p:sldId id="280" r:id="rId24"/>
  </p:sldIdLst>
  <p:sldSz cx="12192000" cy="6858000"/>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7B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297" autoAdjust="0"/>
    <p:restoredTop sz="84767" autoAdjust="0"/>
  </p:normalViewPr>
  <p:slideViewPr>
    <p:cSldViewPr snapToGrid="0" showGuides="1">
      <p:cViewPr varScale="1">
        <p:scale>
          <a:sx n="74" d="100"/>
          <a:sy n="74" d="100"/>
        </p:scale>
        <p:origin x="60" y="480"/>
      </p:cViewPr>
      <p:guideLst>
        <p:guide orient="horz" pos="2160"/>
        <p:guide pos="3840"/>
      </p:guideLst>
    </p:cSldViewPr>
  </p:slideViewPr>
  <p:outlineViewPr>
    <p:cViewPr>
      <p:scale>
        <a:sx n="33" d="100"/>
        <a:sy n="33" d="100"/>
      </p:scale>
      <p:origin x="0" y="-847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3" d="100"/>
          <a:sy n="83" d="100"/>
        </p:scale>
        <p:origin x="-2856"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0CF44E-4BB9-4CF6-8560-D36152B2BEAD}" type="datetimeFigureOut">
              <a:rPr lang="en-US" smtClean="0"/>
              <a:t>1/28/2020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3A3EC-EF74-445A-BCF5-18B9A5468595}" type="slidenum">
              <a:rPr lang="en-US" smtClean="0"/>
              <a:t>‹#›</a:t>
            </a:fld>
            <a:endParaRPr lang="en-US"/>
          </a:p>
        </p:txBody>
      </p:sp>
    </p:spTree>
    <p:extLst>
      <p:ext uri="{BB962C8B-B14F-4D97-AF65-F5344CB8AC3E}">
        <p14:creationId xmlns:p14="http://schemas.microsoft.com/office/powerpoint/2010/main" val="3192646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a:t>
            </a:fld>
            <a:endParaRPr lang="en-US"/>
          </a:p>
        </p:txBody>
      </p:sp>
    </p:spTree>
    <p:extLst>
      <p:ext uri="{BB962C8B-B14F-4D97-AF65-F5344CB8AC3E}">
        <p14:creationId xmlns:p14="http://schemas.microsoft.com/office/powerpoint/2010/main" val="2434432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La </a:t>
            </a:r>
            <a:r>
              <a:rPr lang="fr-CA" baseline="0" dirty="0"/>
              <a:t>conservation in situ est un élément central de chaque site visé par l’objectif 1. La</a:t>
            </a:r>
            <a:r>
              <a:rPr lang="fr-CA" dirty="0"/>
              <a:t> définition de la conservation in situ (et de la biodiversité et d’autres notions) se trouve dans le glossaire de </a:t>
            </a:r>
            <a:r>
              <a:rPr lang="fr-CA" dirty="0" smtClean="0"/>
              <a:t>l’outil. </a:t>
            </a:r>
            <a:r>
              <a:rPr lang="fr-CA" dirty="0"/>
              <a:t>Elles sont tirées de la Convention internationale sur la diversité biologique et sont très utiles pour faire une distinction entre le rôle que jouent les aires protégées et les AMCEZ et bon nombre d’autres méthodes – y compris celles basées sur la mo</a:t>
            </a:r>
            <a:r>
              <a:rPr lang="fr-CA" baseline="0" dirty="0"/>
              <a:t>dification du paysage –</a:t>
            </a:r>
            <a:r>
              <a:rPr lang="fr-CA" dirty="0"/>
              <a:t> de conservation de la biodiversité. </a:t>
            </a:r>
          </a:p>
          <a:p>
            <a:endParaRPr lang="en-CA" dirty="0"/>
          </a:p>
          <a:p>
            <a:r>
              <a:rPr lang="fr-CA" dirty="0"/>
              <a:t>Même si </a:t>
            </a:r>
            <a:r>
              <a:rPr lang="fr-CA" dirty="0" smtClean="0"/>
              <a:t>l’outil </a:t>
            </a:r>
            <a:r>
              <a:rPr lang="fr-CA" dirty="0"/>
              <a:t>a été conçu pour fournir des renseignements essentiels facilitant l’examen préalable, il est important de connaître la Convention et d’autres directives nationales et internationales. </a:t>
            </a:r>
          </a:p>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2</a:t>
            </a:fld>
            <a:endParaRPr lang="en-US"/>
          </a:p>
        </p:txBody>
      </p:sp>
    </p:spTree>
    <p:extLst>
      <p:ext uri="{BB962C8B-B14F-4D97-AF65-F5344CB8AC3E}">
        <p14:creationId xmlns:p14="http://schemas.microsoft.com/office/powerpoint/2010/main" val="2549283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La </a:t>
            </a:r>
            <a:r>
              <a:rPr lang="fr-CA" baseline="0" dirty="0"/>
              <a:t>conservation in situ est un élément central de chaque site visé par l’objectif 1. La</a:t>
            </a:r>
            <a:r>
              <a:rPr lang="fr-CA" dirty="0"/>
              <a:t> définition de la conservation in situ (et de la biodiversité et d’autres notions) se trouve dans le glossaire de </a:t>
            </a:r>
            <a:r>
              <a:rPr lang="fr-CA" dirty="0" smtClean="0"/>
              <a:t>l’outil. </a:t>
            </a:r>
            <a:r>
              <a:rPr lang="fr-CA" dirty="0"/>
              <a:t>Elles sont tirées de la Convention internationale sur la diversité biologique et sont très utiles pour faire une distinction entre le rôle que jouent les aires protégées et les AMCEZ et bon nombre d’autres méthodes – y compris celles basées sur la mo</a:t>
            </a:r>
            <a:r>
              <a:rPr lang="fr-CA" baseline="0" dirty="0"/>
              <a:t>dification du paysage –</a:t>
            </a:r>
            <a:r>
              <a:rPr lang="fr-CA" dirty="0"/>
              <a:t> de conservation de la biodiversité. </a:t>
            </a:r>
          </a:p>
          <a:p>
            <a:endParaRPr lang="en-CA" dirty="0"/>
          </a:p>
          <a:p>
            <a:r>
              <a:rPr lang="fr-CA" dirty="0"/>
              <a:t>Même si </a:t>
            </a:r>
            <a:r>
              <a:rPr lang="fr-CA" dirty="0" smtClean="0"/>
              <a:t>l’outil </a:t>
            </a:r>
            <a:r>
              <a:rPr lang="fr-CA" dirty="0"/>
              <a:t>a été conçu pour fournir des renseignements essentiels facilitant l’examen préalable, il est important de connaître la Convention et d’autres directives nationales et internationales. </a:t>
            </a:r>
          </a:p>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3</a:t>
            </a:fld>
            <a:endParaRPr lang="en-US"/>
          </a:p>
        </p:txBody>
      </p:sp>
    </p:spTree>
    <p:extLst>
      <p:ext uri="{BB962C8B-B14F-4D97-AF65-F5344CB8AC3E}">
        <p14:creationId xmlns:p14="http://schemas.microsoft.com/office/powerpoint/2010/main" val="1509294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smtClean="0"/>
              <a:t>L’outil </a:t>
            </a:r>
            <a:r>
              <a:rPr lang="fr-CA" dirty="0"/>
              <a:t>contient deux tableaux présentant les normes de déclaration; à ces tableaux s’ajoute un guide d’interprétation qui fournit des directives pour l’évaluation des aires en fonction des normes. </a:t>
            </a:r>
          </a:p>
          <a:p>
            <a:endParaRPr lang="en-CA" dirty="0"/>
          </a:p>
          <a:p>
            <a:r>
              <a:rPr lang="fr-CA" dirty="0"/>
              <a:t>Le tableau 1 présente les normes communes aux aires protégées </a:t>
            </a:r>
            <a:r>
              <a:rPr lang="fr-CA" u="sng" dirty="0"/>
              <a:t>et</a:t>
            </a:r>
            <a:r>
              <a:rPr lang="fr-CA" dirty="0"/>
              <a:t> aux A-M-C-E-Z.  </a:t>
            </a:r>
          </a:p>
          <a:p>
            <a:endParaRPr lang="en-US" dirty="0"/>
          </a:p>
          <a:p>
            <a:r>
              <a:rPr lang="fr-CA" dirty="0"/>
              <a:t>Le tableau 2 inclut les normes qui diffèrent entre les zones protégées et les autres mesures de conservation efficaces par zone. Le tableau 2 aide à décider si une aire est une aire protégée ou une AMCEZ, ou ni l’une ni l’autre. </a:t>
            </a:r>
          </a:p>
          <a:p>
            <a:endParaRPr lang="en-US" dirty="0"/>
          </a:p>
          <a:p>
            <a:r>
              <a:rPr lang="fr-CA" dirty="0"/>
              <a:t>Les critères d’examen préalable sont énumérés sous Guide d’interprétation. Chaque critère est associé à des normes inscrites au tableau 1 ou au tableau 2.</a:t>
            </a:r>
          </a:p>
          <a:p>
            <a:endParaRPr lang="en-CA" dirty="0"/>
          </a:p>
          <a:p>
            <a:r>
              <a:rPr lang="fr-CA" dirty="0"/>
              <a:t>Notes supplémentaires :</a:t>
            </a:r>
            <a:r>
              <a:rPr lang="fr-CA" baseline="0" dirty="0"/>
              <a:t> </a:t>
            </a:r>
          </a:p>
          <a:p>
            <a:pPr marL="171450" indent="-171450">
              <a:buFont typeface="Arial" panose="020B0604020202020204" pitchFamily="34" charset="0"/>
              <a:buChar char="•"/>
            </a:pPr>
            <a:r>
              <a:rPr lang="fr-CA" dirty="0"/>
              <a:t>Tous les critères doivent être remplis</a:t>
            </a:r>
          </a:p>
          <a:p>
            <a:pPr marL="171450" indent="-171450">
              <a:buFont typeface="Arial" panose="020B0604020202020204" pitchFamily="34" charset="0"/>
              <a:buChar char="•"/>
            </a:pPr>
            <a:r>
              <a:rPr lang="fr-CA" dirty="0"/>
              <a:t>Ces critères constituent l’ensemble minimal</a:t>
            </a:r>
          </a:p>
          <a:p>
            <a:pPr marL="171450" indent="-171450">
              <a:buFont typeface="Arial" panose="020B0604020202020204" pitchFamily="34" charset="0"/>
              <a:buChar char="•"/>
            </a:pPr>
            <a:r>
              <a:rPr lang="fr-CA" dirty="0"/>
              <a:t>Aucun critère n’est sans importance</a:t>
            </a:r>
          </a:p>
          <a:p>
            <a:pPr marL="171450" indent="-171450">
              <a:buFont typeface="Arial" panose="020B0604020202020204" pitchFamily="34" charset="0"/>
              <a:buChar char="•"/>
            </a:pPr>
            <a:r>
              <a:rPr lang="fr-CA" dirty="0"/>
              <a:t>Si l’un ou l’autre des critères n’est pas respecté, il est peu probable qu’une zone conserve efficacement la biodiversité à long terme.</a:t>
            </a:r>
          </a:p>
          <a:p>
            <a:pPr marL="171450" indent="-171450">
              <a:buFont typeface="Arial" panose="020B0604020202020204" pitchFamily="34" charset="0"/>
              <a:buChar char="•"/>
            </a:pPr>
            <a:r>
              <a:rPr lang="fr-CA" dirty="0"/>
              <a:t>La plupart des critères portent sur l’« efficacité potentielle » des mécanismes, et non sur l’« efficacité réalisée ». </a:t>
            </a:r>
          </a:p>
          <a:p>
            <a:pPr marL="171450" indent="-171450">
              <a:buFont typeface="Arial" panose="020B0604020202020204" pitchFamily="34" charset="0"/>
              <a:buChar char="•"/>
            </a:pPr>
            <a:r>
              <a:rPr lang="fr-CA" dirty="0"/>
              <a:t>L’« efficacité réalisée » relève principalement du critère des « résultats en matière de biodiversité ».</a:t>
            </a:r>
          </a:p>
          <a:p>
            <a:endParaRPr lang="en-US" dirty="0"/>
          </a:p>
        </p:txBody>
      </p:sp>
      <p:sp>
        <p:nvSpPr>
          <p:cNvPr id="4" name="Slide Number Placeholder 3"/>
          <p:cNvSpPr>
            <a:spLocks noGrp="1"/>
          </p:cNvSpPr>
          <p:nvPr>
            <p:ph type="sldNum" sz="quarter" idx="10"/>
          </p:nvPr>
        </p:nvSpPr>
        <p:spPr/>
        <p:txBody>
          <a:bodyPr/>
          <a:lstStyle/>
          <a:p>
            <a:fld id="{5EA4B952-DAF1-5E4E-93F1-8F986E329F0C}" type="slidenum">
              <a:rPr lang="en-US" smtClean="0"/>
              <a:t>4</a:t>
            </a:fld>
            <a:endParaRPr lang="en-US"/>
          </a:p>
        </p:txBody>
      </p:sp>
    </p:spTree>
    <p:extLst>
      <p:ext uri="{BB962C8B-B14F-4D97-AF65-F5344CB8AC3E}">
        <p14:creationId xmlns:p14="http://schemas.microsoft.com/office/powerpoint/2010/main" val="3014682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Dans ces tableaux, chaque critère compte une série d’énoncés de norme pouvant être évalués en fonction de l’effet escompté.</a:t>
            </a:r>
          </a:p>
          <a:p>
            <a:endParaRPr lang="en-US" dirty="0"/>
          </a:p>
          <a:p>
            <a:r>
              <a:rPr lang="fr-CA" dirty="0"/>
              <a:t>Si l’aire visée par l’examen préalable répond clairement à la norme A, par exemple, elle satisfait alors à ce critère. Dans un tel cas, l’espace géographique est clairement défini.</a:t>
            </a:r>
          </a:p>
          <a:p>
            <a:endParaRPr lang="en-US" dirty="0"/>
          </a:p>
          <a:p>
            <a:r>
              <a:rPr lang="fr-CA" dirty="0"/>
              <a:t>Si la zone faisant l’objet de l’examen préalable est mieux décrite par la norme C, alors elle ne répond pas au critère et ne peut être déclarée comme une aire protégée ou une AMCEZ. Si on le souhaite, l’examen préalable peut s’arrêter ici, mais il est recommandé que les zones soient étudiées en fonction de tous les critères afin de déterminer les lacunes et les zones à harmoniser avec les critères.</a:t>
            </a:r>
          </a:p>
          <a:p>
            <a:endParaRPr lang="en-US" dirty="0"/>
          </a:p>
          <a:p>
            <a:r>
              <a:rPr lang="fr-CA" dirty="0"/>
              <a:t>CLIC 6 - Sachant qu’il peut exister de grands écarts dans la façon dont les normes sont respectées, si l’aire est mieux décrite par l’énoncé de la norme B, l’examinateur doit décider si les mesures en place répondent à l’effet escompté du critère; le cas échéant, l’évaluation peut mener à la conclusion que l’aire répond au critère, et on peut envisager d’améliorer la qualité de la norme si cela est possible. Si l’effet escompté ne se produit pas, l’aire ne devrait pas être déclarée aire protégée ou AMCEZ. </a:t>
            </a:r>
          </a:p>
          <a:p>
            <a:endParaRPr lang="en-US" dirty="0"/>
          </a:p>
          <a:p>
            <a:r>
              <a:rPr lang="fr-CA" dirty="0"/>
              <a:t>Un exemple d’aire mieux décrite par la norme B dans le cas de ce critère pourrait être une aire conservée privée qui est bien définie dans des documents de droit de propriété légaux, mais qui n’est pas une aire conservée très connue comme le souhaite le propriétaire foncier. </a:t>
            </a:r>
            <a:endParaRPr lang="en-CA" dirty="0"/>
          </a:p>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5</a:t>
            </a:fld>
            <a:endParaRPr lang="en-US"/>
          </a:p>
        </p:txBody>
      </p:sp>
    </p:spTree>
    <p:extLst>
      <p:ext uri="{BB962C8B-B14F-4D97-AF65-F5344CB8AC3E}">
        <p14:creationId xmlns:p14="http://schemas.microsoft.com/office/powerpoint/2010/main" val="3741887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6</a:t>
            </a:fld>
            <a:endParaRPr lang="en-US"/>
          </a:p>
        </p:txBody>
      </p:sp>
    </p:spTree>
    <p:extLst>
      <p:ext uri="{BB962C8B-B14F-4D97-AF65-F5344CB8AC3E}">
        <p14:creationId xmlns:p14="http://schemas.microsoft.com/office/powerpoint/2010/main" val="2059952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7</a:t>
            </a:fld>
            <a:endParaRPr lang="en-US"/>
          </a:p>
        </p:txBody>
      </p:sp>
    </p:spTree>
    <p:extLst>
      <p:ext uri="{BB962C8B-B14F-4D97-AF65-F5344CB8AC3E}">
        <p14:creationId xmlns:p14="http://schemas.microsoft.com/office/powerpoint/2010/main" val="1458034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GS  – </a:t>
            </a:r>
            <a:r>
              <a:rPr lang="fr-CA" baseline="0"/>
              <a:t>exemples : signalisation sur le terrain; cartes – en ligne ou imprimées; descriptions légales (certificat ou titre foncier)</a:t>
            </a:r>
          </a:p>
        </p:txBody>
      </p:sp>
      <p:sp>
        <p:nvSpPr>
          <p:cNvPr id="4" name="Slide Number Placeholder 3"/>
          <p:cNvSpPr>
            <a:spLocks noGrp="1"/>
          </p:cNvSpPr>
          <p:nvPr>
            <p:ph type="sldNum" sz="quarter" idx="10"/>
          </p:nvPr>
        </p:nvSpPr>
        <p:spPr/>
        <p:txBody>
          <a:bodyPr/>
          <a:lstStyle/>
          <a:p>
            <a:fld id="{F713A3EC-EF74-445A-BCF5-18B9A5468595}" type="slidenum">
              <a:rPr lang="en-US" smtClean="0"/>
              <a:t>8</a:t>
            </a:fld>
            <a:endParaRPr lang="en-US"/>
          </a:p>
        </p:txBody>
      </p:sp>
    </p:spTree>
    <p:extLst>
      <p:ext uri="{BB962C8B-B14F-4D97-AF65-F5344CB8AC3E}">
        <p14:creationId xmlns:p14="http://schemas.microsoft.com/office/powerpoint/2010/main" val="278797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a:solidFill>
                  <a:schemeClr val="tx1"/>
                </a:solidFill>
                <a:latin typeface="+mn-lt"/>
                <a:ea typeface="+mn-ea"/>
                <a:cs typeface="+mn-cs"/>
              </a:rPr>
              <a:t>« Pouvez-vous faire ce que vous devez faire? » et ME 2 est « devez-vous faire ce que vous êtes censé faire? » </a:t>
            </a:r>
          </a:p>
        </p:txBody>
      </p:sp>
      <p:sp>
        <p:nvSpPr>
          <p:cNvPr id="4" name="Slide Number Placeholder 3"/>
          <p:cNvSpPr>
            <a:spLocks noGrp="1"/>
          </p:cNvSpPr>
          <p:nvPr>
            <p:ph type="sldNum" sz="quarter" idx="10"/>
          </p:nvPr>
        </p:nvSpPr>
        <p:spPr/>
        <p:txBody>
          <a:bodyPr/>
          <a:lstStyle/>
          <a:p>
            <a:fld id="{F713A3EC-EF74-445A-BCF5-18B9A5468595}" type="slidenum">
              <a:rPr lang="en-US" smtClean="0"/>
              <a:t>9</a:t>
            </a:fld>
            <a:endParaRPr lang="en-US"/>
          </a:p>
        </p:txBody>
      </p:sp>
    </p:spTree>
    <p:extLst>
      <p:ext uri="{BB962C8B-B14F-4D97-AF65-F5344CB8AC3E}">
        <p14:creationId xmlns:p14="http://schemas.microsoft.com/office/powerpoint/2010/main" val="1313030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a:solidFill>
                  <a:schemeClr val="tx1"/>
                </a:solidFill>
                <a:latin typeface="+mn-lt"/>
                <a:ea typeface="+mn-ea"/>
                <a:cs typeface="+mn-cs"/>
              </a:rPr>
              <a:t>« Pouvez-vous faire ce que vous devez faire? » et ME 2 est « devez-vous faire ce que vous êtes censé faire? » </a:t>
            </a:r>
          </a:p>
        </p:txBody>
      </p:sp>
      <p:sp>
        <p:nvSpPr>
          <p:cNvPr id="4" name="Slide Number Placeholder 3"/>
          <p:cNvSpPr>
            <a:spLocks noGrp="1"/>
          </p:cNvSpPr>
          <p:nvPr>
            <p:ph type="sldNum" sz="quarter" idx="10"/>
          </p:nvPr>
        </p:nvSpPr>
        <p:spPr/>
        <p:txBody>
          <a:bodyPr/>
          <a:lstStyle/>
          <a:p>
            <a:fld id="{F713A3EC-EF74-445A-BCF5-18B9A5468595}" type="slidenum">
              <a:rPr lang="en-US" smtClean="0"/>
              <a:t>10</a:t>
            </a:fld>
            <a:endParaRPr lang="en-US"/>
          </a:p>
        </p:txBody>
      </p:sp>
    </p:spTree>
    <p:extLst>
      <p:ext uri="{BB962C8B-B14F-4D97-AF65-F5344CB8AC3E}">
        <p14:creationId xmlns:p14="http://schemas.microsoft.com/office/powerpoint/2010/main" val="3973079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a:solidFill>
                  <a:schemeClr val="tx1"/>
                </a:solidFill>
                <a:latin typeface="+mn-lt"/>
                <a:ea typeface="+mn-ea"/>
                <a:cs typeface="+mn-cs"/>
              </a:rPr>
              <a:t>En ce qui a trait au long terme, nous avons beaucoup parlé de ce qui se passe à la fin d’une entente. Une entente de 50 ans qui se renouvelle par défaut est peut-être à long terme, mais une entente qui a fait son temps ne l’est pas.</a:t>
            </a:r>
          </a:p>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11</a:t>
            </a:fld>
            <a:endParaRPr lang="en-US"/>
          </a:p>
        </p:txBody>
      </p:sp>
    </p:spTree>
    <p:extLst>
      <p:ext uri="{BB962C8B-B14F-4D97-AF65-F5344CB8AC3E}">
        <p14:creationId xmlns:p14="http://schemas.microsoft.com/office/powerpoint/2010/main" val="39517851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12</a:t>
            </a:fld>
            <a:endParaRPr lang="en-US"/>
          </a:p>
        </p:txBody>
      </p:sp>
    </p:spTree>
    <p:extLst>
      <p:ext uri="{BB962C8B-B14F-4D97-AF65-F5344CB8AC3E}">
        <p14:creationId xmlns:p14="http://schemas.microsoft.com/office/powerpoint/2010/main" val="1961723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13</a:t>
            </a:fld>
            <a:endParaRPr lang="en-US"/>
          </a:p>
        </p:txBody>
      </p:sp>
    </p:spTree>
    <p:extLst>
      <p:ext uri="{BB962C8B-B14F-4D97-AF65-F5344CB8AC3E}">
        <p14:creationId xmlns:p14="http://schemas.microsoft.com/office/powerpoint/2010/main" val="6381270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14</a:t>
            </a:fld>
            <a:endParaRPr lang="en-US"/>
          </a:p>
        </p:txBody>
      </p:sp>
    </p:spTree>
    <p:extLst>
      <p:ext uri="{BB962C8B-B14F-4D97-AF65-F5344CB8AC3E}">
        <p14:creationId xmlns:p14="http://schemas.microsoft.com/office/powerpoint/2010/main" val="4042990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15</a:t>
            </a:fld>
            <a:endParaRPr lang="en-US"/>
          </a:p>
        </p:txBody>
      </p:sp>
    </p:spTree>
    <p:extLst>
      <p:ext uri="{BB962C8B-B14F-4D97-AF65-F5344CB8AC3E}">
        <p14:creationId xmlns:p14="http://schemas.microsoft.com/office/powerpoint/2010/main" val="4252827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16</a:t>
            </a:fld>
            <a:endParaRPr lang="en-US"/>
          </a:p>
        </p:txBody>
      </p:sp>
    </p:spTree>
    <p:extLst>
      <p:ext uri="{BB962C8B-B14F-4D97-AF65-F5344CB8AC3E}">
        <p14:creationId xmlns:p14="http://schemas.microsoft.com/office/powerpoint/2010/main" val="523161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17</a:t>
            </a:fld>
            <a:endParaRPr lang="en-US"/>
          </a:p>
        </p:txBody>
      </p:sp>
    </p:spTree>
    <p:extLst>
      <p:ext uri="{BB962C8B-B14F-4D97-AF65-F5344CB8AC3E}">
        <p14:creationId xmlns:p14="http://schemas.microsoft.com/office/powerpoint/2010/main" val="42729214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18</a:t>
            </a:fld>
            <a:endParaRPr lang="en-US"/>
          </a:p>
        </p:txBody>
      </p:sp>
    </p:spTree>
    <p:extLst>
      <p:ext uri="{BB962C8B-B14F-4D97-AF65-F5344CB8AC3E}">
        <p14:creationId xmlns:p14="http://schemas.microsoft.com/office/powerpoint/2010/main" val="41835468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19</a:t>
            </a:fld>
            <a:endParaRPr lang="en-US"/>
          </a:p>
        </p:txBody>
      </p:sp>
    </p:spTree>
    <p:extLst>
      <p:ext uri="{BB962C8B-B14F-4D97-AF65-F5344CB8AC3E}">
        <p14:creationId xmlns:p14="http://schemas.microsoft.com/office/powerpoint/2010/main" val="12750319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20</a:t>
            </a:fld>
            <a:endParaRPr lang="en-US"/>
          </a:p>
        </p:txBody>
      </p:sp>
    </p:spTree>
    <p:extLst>
      <p:ext uri="{BB962C8B-B14F-4D97-AF65-F5344CB8AC3E}">
        <p14:creationId xmlns:p14="http://schemas.microsoft.com/office/powerpoint/2010/main" val="3517185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Le processus d’examen préalable de </a:t>
            </a:r>
            <a:r>
              <a:rPr lang="fr-CA" dirty="0" smtClean="0"/>
              <a:t>l’outil </a:t>
            </a:r>
            <a:r>
              <a:rPr lang="fr-CA" dirty="0"/>
              <a:t>est facilité par l’utilisation d’un modèle d’examen préalable normalisé. Disponible dans Microsoft Word, sur la page Web des outils de conservation, ce modèle comporte des menus déroulants permettant de faire des choix et de générer des résultats dans le cas de l’examen préalable.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r>
              <a:rPr lang="fr-CA" baseline="0" dirty="0"/>
              <a:t>L’un des éléments utiles du modèle est la capacité de décrire les lacunes qui pourraient être surmontées si le mécanisme échoue relativement à l’un ou l’autre des critères. Ce modèle vise à fournir un dossier des preuves et des justifications pour la production de rapports, et il peut être très utile lorsque plusieurs organismes ou autorités peuvent participer à la gestion ou à l’examen préalable du site. Nous sommes à la recherche de façons de nous améliorer continuellement, alors nous acceptons les suggestions et les commentaires sur ce que nous pourrions améliorer ou changer – nous en parlerons vendredi matin.</a:t>
            </a:r>
          </a:p>
          <a:p>
            <a:endParaRPr lang="en-CA" dirty="0"/>
          </a:p>
          <a:p>
            <a:r>
              <a:rPr lang="fr-CA" dirty="0"/>
              <a:t>CLIC 1 – Il fournit également un espace pour ajouter une justification relativement à la décision prise par suite de l’examen préalable. Il est fortement recommandé de remplir cette section pour que l’examen préalable soit consigné par écrit; cette section sert aussi à cerner les lacunes que l’on pourrait combler pour que l’aire réponde aux normes de déclaration. </a:t>
            </a:r>
          </a:p>
          <a:p>
            <a:endParaRPr lang="en-CA" dirty="0"/>
          </a:p>
          <a:p>
            <a:r>
              <a:rPr lang="fr-CA" dirty="0"/>
              <a:t>CLIC 2 – Les dernières lignes permettent de sélectionner un résultat global pour l’examen préalable.</a:t>
            </a:r>
          </a:p>
          <a:p>
            <a:endParaRPr lang="en-CA" dirty="0"/>
          </a:p>
          <a:p>
            <a:r>
              <a:rPr lang="fr-CA" dirty="0"/>
              <a:t>CLIC 3 – Un espace est également réservé pour résumer les lacunes ou les points faibles auxquels il faudrait s’attaquer si l’on souhaite que l’aire soit déclarée aire protégée ou AMCEZ. </a:t>
            </a:r>
          </a:p>
          <a:p>
            <a:endParaRPr lang="en-CA" dirty="0"/>
          </a:p>
        </p:txBody>
      </p:sp>
      <p:sp>
        <p:nvSpPr>
          <p:cNvPr id="4" name="Slide Number Placeholder 3"/>
          <p:cNvSpPr>
            <a:spLocks noGrp="1"/>
          </p:cNvSpPr>
          <p:nvPr>
            <p:ph type="sldNum" sz="quarter" idx="10"/>
          </p:nvPr>
        </p:nvSpPr>
        <p:spPr/>
        <p:txBody>
          <a:bodyPr/>
          <a:lstStyle/>
          <a:p>
            <a:fld id="{5EA4B952-DAF1-5E4E-93F1-8F986E329F0C}" type="slidenum">
              <a:rPr lang="en-US" smtClean="0"/>
              <a:t>21</a:t>
            </a:fld>
            <a:endParaRPr lang="en-US"/>
          </a:p>
        </p:txBody>
      </p:sp>
    </p:spTree>
    <p:extLst>
      <p:ext uri="{BB962C8B-B14F-4D97-AF65-F5344CB8AC3E}">
        <p14:creationId xmlns:p14="http://schemas.microsoft.com/office/powerpoint/2010/main" val="2898332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22</a:t>
            </a:fld>
            <a:endParaRPr lang="en-US"/>
          </a:p>
        </p:txBody>
      </p:sp>
    </p:spTree>
    <p:extLst>
      <p:ext uri="{BB962C8B-B14F-4D97-AF65-F5344CB8AC3E}">
        <p14:creationId xmlns:p14="http://schemas.microsoft.com/office/powerpoint/2010/main" val="30552794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23</a:t>
            </a:fld>
            <a:endParaRPr lang="en-US"/>
          </a:p>
        </p:txBody>
      </p:sp>
    </p:spTree>
    <p:extLst>
      <p:ext uri="{BB962C8B-B14F-4D97-AF65-F5344CB8AC3E}">
        <p14:creationId xmlns:p14="http://schemas.microsoft.com/office/powerpoint/2010/main" val="2209634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404738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3830980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3389817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9DEEA5-91D0-4FFF-83C1-EA96F28B76F2}" type="datetimeFigureOut">
              <a:rPr lang="en-US" smtClean="0"/>
              <a:t>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589213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9DEEA5-91D0-4FFF-83C1-EA96F28B76F2}" type="datetimeFigureOut">
              <a:rPr lang="en-US" smtClean="0"/>
              <a:t>1/28/2020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575967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9DEEA5-91D0-4FFF-83C1-EA96F28B76F2}" type="datetimeFigureOut">
              <a:rPr lang="en-US" smtClean="0"/>
              <a:t>1/28/2020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2557719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9DEEA5-91D0-4FFF-83C1-EA96F28B76F2}" type="datetimeFigureOut">
              <a:rPr lang="en-US" smtClean="0"/>
              <a:t>1/28/2020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3691168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9DEEA5-91D0-4FFF-83C1-EA96F28B76F2}" type="datetimeFigureOut">
              <a:rPr lang="en-US" smtClean="0"/>
              <a:t>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1788764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9DEEA5-91D0-4FFF-83C1-EA96F28B76F2}" type="datetimeFigureOut">
              <a:rPr lang="en-US" smtClean="0"/>
              <a:t>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2073086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1476019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2675182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marL="0" marR="0" indent="0" algn="ctr" defTabSz="457200" rtl="0" eaLnBrk="1" fontAlgn="auto" latinLnBrk="0" hangingPunct="1">
              <a:lnSpc>
                <a:spcPct val="100000"/>
              </a:lnSpc>
              <a:spcBef>
                <a:spcPts val="0"/>
              </a:spcBef>
              <a:spcAft>
                <a:spcPts val="0"/>
              </a:spcAft>
              <a:buClrTx/>
              <a:buSzTx/>
              <a:buFontTx/>
              <a:buNone/>
              <a:tabLs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15512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9DEEA5-91D0-4FFF-83C1-EA96F28B76F2}" type="datetimeFigureOut">
              <a:rPr lang="en-US" smtClean="0"/>
              <a:t>1/28/2020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FCE8C0-120F-47A1-95CE-0B7B7526A799}" type="slidenum">
              <a:rPr lang="en-US" smtClean="0"/>
              <a:t>‹#›</a:t>
            </a:fld>
            <a:endParaRPr lang="en-US"/>
          </a:p>
        </p:txBody>
      </p:sp>
    </p:spTree>
    <p:extLst>
      <p:ext uri="{BB962C8B-B14F-4D97-AF65-F5344CB8AC3E}">
        <p14:creationId xmlns:p14="http://schemas.microsoft.com/office/powerpoint/2010/main" val="3510351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6.xml"/><Relationship Id="rId7" Type="http://schemas.openxmlformats.org/officeDocument/2006/relationships/image" Target="../media/image2.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9.xml"/><Relationship Id="rId7" Type="http://schemas.openxmlformats.org/officeDocument/2006/relationships/image" Target="../media/image1.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2.xml"/><Relationship Id="rId7" Type="http://schemas.openxmlformats.org/officeDocument/2006/relationships/image" Target="../media/image1.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notesSlide" Target="../notesSlides/notesSlide4.xml"/><Relationship Id="rId4"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15.xml"/><Relationship Id="rId7" Type="http://schemas.openxmlformats.org/officeDocument/2006/relationships/image" Target="../media/image2.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1.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8.xml"/><Relationship Id="rId7" Type="http://schemas.openxmlformats.org/officeDocument/2006/relationships/image" Target="../media/image5.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notesSlide" Target="../notesSlides/notesSlide6.xml"/><Relationship Id="rId5" Type="http://schemas.openxmlformats.org/officeDocument/2006/relationships/slideLayout" Target="../slideLayouts/slideLayout3.xml"/><Relationship Id="rId4" Type="http://schemas.openxmlformats.org/officeDocument/2006/relationships/tags" Target="../tags/tag19.xml"/><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7.pn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23.xml"/><Relationship Id="rId7" Type="http://schemas.openxmlformats.org/officeDocument/2006/relationships/image" Target="../media/image2.pn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1.png"/><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9.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10.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11.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32.xml"/><Relationship Id="rId7" Type="http://schemas.openxmlformats.org/officeDocument/2006/relationships/image" Target="../media/image2.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png"/><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35.xml"/><Relationship Id="rId7" Type="http://schemas.openxmlformats.org/officeDocument/2006/relationships/image" Target="../media/image13.jpe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notesSlide" Target="../notesSlides/notesSlide13.xml"/><Relationship Id="rId5" Type="http://schemas.openxmlformats.org/officeDocument/2006/relationships/slideLayout" Target="../slideLayouts/slideLayout3.xml"/><Relationship Id="rId4" Type="http://schemas.openxmlformats.org/officeDocument/2006/relationships/tags" Target="../tags/tag36.xml"/><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15.pn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8.xml"/><Relationship Id="rId5" Type="http://schemas.openxmlformats.org/officeDocument/2006/relationships/image" Target="../media/image17.pn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image" Target="../media/image18.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2.xml"/><Relationship Id="rId1" Type="http://schemas.openxmlformats.org/officeDocument/2006/relationships/tags" Target="../tags/tag41.xml"/><Relationship Id="rId5" Type="http://schemas.openxmlformats.org/officeDocument/2006/relationships/image" Target="../media/image19.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4.xml"/><Relationship Id="rId1" Type="http://schemas.openxmlformats.org/officeDocument/2006/relationships/tags" Target="../tags/tag43.xml"/><Relationship Id="rId5" Type="http://schemas.openxmlformats.org/officeDocument/2006/relationships/image" Target="../media/image20.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image" Target="../media/image21.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image" Target="../media/image2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51.xml"/><Relationship Id="rId7" Type="http://schemas.openxmlformats.org/officeDocument/2006/relationships/tags" Target="../tags/tag55.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image" Target="../media/image24.png"/><Relationship Id="rId5" Type="http://schemas.openxmlformats.org/officeDocument/2006/relationships/tags" Target="../tags/tag53.xml"/><Relationship Id="rId10" Type="http://schemas.openxmlformats.org/officeDocument/2006/relationships/image" Target="../media/image23.png"/><Relationship Id="rId4" Type="http://schemas.openxmlformats.org/officeDocument/2006/relationships/tags" Target="../tags/tag52.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tags" Target="../tags/tag58.xml"/><Relationship Id="rId7" Type="http://schemas.openxmlformats.org/officeDocument/2006/relationships/image" Target="../media/image2.pn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1.png"/><Relationship Id="rId5" Type="http://schemas.openxmlformats.org/officeDocument/2006/relationships/notesSlide" Target="../notesSlides/notesSlide22.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61.xml"/><Relationship Id="rId7" Type="http://schemas.openxmlformats.org/officeDocument/2006/relationships/image" Target="../media/image1.png"/><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image" Target="../media/image25.png"/><Relationship Id="rId5" Type="http://schemas.openxmlformats.org/officeDocument/2006/relationships/notesSlide" Target="../notesSlides/notesSlide23.xm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a:xfrm>
            <a:off x="4863753" y="1214438"/>
            <a:ext cx="6842037" cy="2387600"/>
          </a:xfrm>
        </p:spPr>
        <p:txBody>
          <a:bodyPr>
            <a:normAutofit fontScale="90000"/>
          </a:bodyPr>
          <a:lstStyle/>
          <a:p>
            <a:r>
              <a:rPr lang="fr-CA" dirty="0">
                <a:solidFill>
                  <a:schemeClr val="accent6">
                    <a:lumMod val="50000"/>
                  </a:schemeClr>
                </a:solidFill>
              </a:rPr>
              <a:t>Utilisation de </a:t>
            </a:r>
            <a:br>
              <a:rPr lang="fr-CA" dirty="0">
                <a:solidFill>
                  <a:schemeClr val="accent6">
                    <a:lumMod val="50000"/>
                  </a:schemeClr>
                </a:solidFill>
              </a:rPr>
            </a:br>
            <a:r>
              <a:rPr lang="fr-CA" dirty="0">
                <a:solidFill>
                  <a:schemeClr val="accent6">
                    <a:lumMod val="50000"/>
                  </a:schemeClr>
                </a:solidFill>
              </a:rPr>
              <a:t>l’outil d’aide à la décision</a:t>
            </a:r>
          </a:p>
        </p:txBody>
      </p:sp>
      <p:grpSp>
        <p:nvGrpSpPr>
          <p:cNvPr id="4" name="Group 3"/>
          <p:cNvGrpSpPr/>
          <p:nvPr>
            <p:custDataLst>
              <p:tags r:id="rId2"/>
            </p:custDataLst>
          </p:nvPr>
        </p:nvGrpSpPr>
        <p:grpSpPr>
          <a:xfrm>
            <a:off x="5780572" y="4770279"/>
            <a:ext cx="5925218" cy="1504094"/>
            <a:chOff x="5780572" y="4770279"/>
            <a:chExt cx="5925218" cy="1504094"/>
          </a:xfrm>
        </p:grpSpPr>
        <p:pic>
          <p:nvPicPr>
            <p:cNvPr id="5" name="Picture 4"/>
            <p:cNvPicPr>
              <a:picLocks noChangeAspect="1"/>
            </p:cNvPicPr>
            <p:nvPr/>
          </p:nvPicPr>
          <p:blipFill rotWithShape="1">
            <a:blip r:embed="rId5"/>
            <a:srcRect r="868"/>
            <a:stretch/>
          </p:blipFill>
          <p:spPr>
            <a:xfrm>
              <a:off x="5780572" y="4770279"/>
              <a:ext cx="4138246" cy="1504094"/>
            </a:xfrm>
            <a:prstGeom prst="rect">
              <a:avLst/>
            </a:prstGeom>
          </p:spPr>
        </p:pic>
        <p:pic>
          <p:nvPicPr>
            <p:cNvPr id="9" name="Picture 2" descr="Conservation 2020"/>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Picture 5"/>
          <p:cNvPicPr>
            <a:picLocks noChangeAspect="1"/>
          </p:cNvPicPr>
          <p:nvPr/>
        </p:nvPicPr>
        <p:blipFill>
          <a:blip r:embed="rId7"/>
          <a:stretch>
            <a:fillRect/>
          </a:stretch>
        </p:blipFill>
        <p:spPr>
          <a:xfrm>
            <a:off x="533610" y="1033471"/>
            <a:ext cx="4061555" cy="5240902"/>
          </a:xfrm>
          <a:prstGeom prst="rect">
            <a:avLst/>
          </a:prstGeom>
          <a:effectLst>
            <a:outerShdw blurRad="292100" dist="139700" dir="2700000" algn="ctr" rotWithShape="0">
              <a:srgbClr val="000000">
                <a:alpha val="65000"/>
              </a:srgbClr>
            </a:outerShdw>
          </a:effectLst>
        </p:spPr>
      </p:pic>
    </p:spTree>
    <p:extLst>
      <p:ext uri="{BB962C8B-B14F-4D97-AF65-F5344CB8AC3E}">
        <p14:creationId xmlns:p14="http://schemas.microsoft.com/office/powerpoint/2010/main" val="1274530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custDataLst>
              <p:tags r:id="rId1"/>
            </p:custDataLst>
          </p:nvPr>
        </p:nvGrpSpPr>
        <p:grpSpPr>
          <a:xfrm>
            <a:off x="8039100" y="5688806"/>
            <a:ext cx="3848768" cy="976313"/>
            <a:chOff x="5780572" y="4770279"/>
            <a:chExt cx="5925218" cy="1504094"/>
          </a:xfrm>
        </p:grpSpPr>
        <p:pic>
          <p:nvPicPr>
            <p:cNvPr id="6" name="Picture 5"/>
            <p:cNvPicPr>
              <a:picLocks noChangeAspect="1"/>
            </p:cNvPicPr>
            <p:nvPr/>
          </p:nvPicPr>
          <p:blipFill rotWithShape="1">
            <a:blip r:embed="rId6">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7" name="Picture 2" descr="Conservation 2020"/>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p:cNvPicPr>
            <a:picLocks noChangeAspect="1"/>
          </p:cNvPicPr>
          <p:nvPr/>
        </p:nvPicPr>
        <p:blipFill>
          <a:blip r:embed="rId8"/>
          <a:stretch>
            <a:fillRect/>
          </a:stretch>
        </p:blipFill>
        <p:spPr>
          <a:xfrm rot="871239">
            <a:off x="8969870" y="583167"/>
            <a:ext cx="2468136" cy="3184805"/>
          </a:xfrm>
          <a:prstGeom prst="rect">
            <a:avLst/>
          </a:prstGeom>
          <a:effectLst>
            <a:outerShdw blurRad="292100" dist="139700" dir="2700000" algn="ctr" rotWithShape="0">
              <a:srgbClr val="000000">
                <a:alpha val="65000"/>
              </a:srgbClr>
            </a:outerShdw>
          </a:effectLst>
        </p:spPr>
      </p:pic>
      <p:sp>
        <p:nvSpPr>
          <p:cNvPr id="2" name="Title 1"/>
          <p:cNvSpPr>
            <a:spLocks noGrp="1"/>
          </p:cNvSpPr>
          <p:nvPr>
            <p:ph type="title"/>
            <p:custDataLst>
              <p:tags r:id="rId2"/>
            </p:custDataLst>
          </p:nvPr>
        </p:nvSpPr>
        <p:spPr>
          <a:xfrm>
            <a:off x="838200" y="62366"/>
            <a:ext cx="10515600" cy="1325563"/>
          </a:xfrm>
        </p:spPr>
        <p:txBody>
          <a:bodyPr>
            <a:normAutofit/>
          </a:bodyPr>
          <a:lstStyle/>
          <a:p>
            <a:r>
              <a:rPr lang="fr-CA" sz="4000" b="1" u="sng" dirty="0">
                <a:solidFill>
                  <a:schemeClr val="accent6">
                    <a:lumMod val="50000"/>
                  </a:schemeClr>
                </a:solidFill>
              </a:rPr>
              <a:t>Avant</a:t>
            </a:r>
            <a:r>
              <a:rPr lang="fr-CA" sz="4000" dirty="0">
                <a:solidFill>
                  <a:schemeClr val="accent6">
                    <a:lumMod val="50000"/>
                  </a:schemeClr>
                </a:solidFill>
              </a:rPr>
              <a:t> de commencer l’examen préalable</a:t>
            </a:r>
          </a:p>
        </p:txBody>
      </p:sp>
      <p:sp>
        <p:nvSpPr>
          <p:cNvPr id="3" name="Content Placeholder 2"/>
          <p:cNvSpPr>
            <a:spLocks noGrp="1"/>
          </p:cNvSpPr>
          <p:nvPr>
            <p:ph idx="1"/>
            <p:custDataLst>
              <p:tags r:id="rId3"/>
            </p:custDataLst>
          </p:nvPr>
        </p:nvSpPr>
        <p:spPr>
          <a:xfrm>
            <a:off x="838200" y="1387929"/>
            <a:ext cx="10515600" cy="5277190"/>
          </a:xfrm>
          <a:solidFill>
            <a:schemeClr val="bg1">
              <a:alpha val="60000"/>
            </a:schemeClr>
          </a:solidFill>
        </p:spPr>
        <p:txBody>
          <a:bodyPr>
            <a:normAutofit fontScale="92500" lnSpcReduction="20000"/>
          </a:bodyPr>
          <a:lstStyle/>
          <a:p>
            <a:pPr marL="514350" indent="-514350">
              <a:buFont typeface="+mj-lt"/>
              <a:buAutoNum type="arabicPeriod"/>
            </a:pPr>
            <a:r>
              <a:rPr lang="fr-CA" dirty="0"/>
              <a:t>Familiarisez-vous avec les principaux éléments et définitions liés aux AP et aux </a:t>
            </a:r>
            <a:r>
              <a:rPr lang="fr-CA" dirty="0" smtClean="0"/>
              <a:t>AMCEZ </a:t>
            </a:r>
            <a:r>
              <a:rPr lang="fr-CA" dirty="0"/>
              <a:t>dans le glossaire et la FAQ</a:t>
            </a:r>
          </a:p>
          <a:p>
            <a:pPr marL="914400" lvl="2" indent="0">
              <a:buNone/>
            </a:pPr>
            <a:r>
              <a:rPr lang="fr-CA" b="1" dirty="0">
                <a:latin typeface="Calibri Light" panose="020F0302020204030204" pitchFamily="34" charset="0"/>
                <a:ea typeface="Calibri" panose="020F0502020204030204" pitchFamily="34" charset="0"/>
              </a:rPr>
              <a:t>Conservation</a:t>
            </a:r>
            <a:r>
              <a:rPr lang="fr-CA" dirty="0">
                <a:latin typeface="Calibri Light" panose="020F0302020204030204" pitchFamily="34" charset="0"/>
                <a:ea typeface="Calibri" panose="020F0502020204030204" pitchFamily="34" charset="0"/>
              </a:rPr>
              <a:t> </a:t>
            </a:r>
            <a:r>
              <a:rPr lang="fr-CA" b="1" i="1" dirty="0">
                <a:latin typeface="Calibri Light" panose="020F0302020204030204" pitchFamily="34" charset="0"/>
                <a:ea typeface="Calibri" panose="020F0502020204030204" pitchFamily="34" charset="0"/>
              </a:rPr>
              <a:t>in situ </a:t>
            </a:r>
            <a:r>
              <a:rPr lang="fr-CA" b="1" dirty="0">
                <a:latin typeface="Calibri Light" panose="020F0302020204030204" pitchFamily="34" charset="0"/>
                <a:ea typeface="Calibri" panose="020F0502020204030204" pitchFamily="34" charset="0"/>
              </a:rPr>
              <a:t>(holistique)</a:t>
            </a:r>
            <a:r>
              <a:rPr lang="fr-CA" dirty="0">
                <a:latin typeface="Calibri Light" panose="020F0302020204030204" pitchFamily="34" charset="0"/>
                <a:ea typeface="Calibri" panose="020F0502020204030204" pitchFamily="34" charset="0"/>
              </a:rPr>
              <a:t> : La </a:t>
            </a:r>
            <a:r>
              <a:rPr lang="fr-CA" b="1" i="1" u="sng" dirty="0">
                <a:solidFill>
                  <a:srgbClr val="FF0000"/>
                </a:solidFill>
                <a:latin typeface="Calibri Light" panose="020F0302020204030204" pitchFamily="34" charset="0"/>
                <a:ea typeface="Calibri" panose="020F0502020204030204" pitchFamily="34" charset="0"/>
              </a:rPr>
              <a:t>conservation des écosystèmes et des habitats naturels </a:t>
            </a:r>
            <a:r>
              <a:rPr lang="fr-CA" dirty="0">
                <a:latin typeface="Calibri Light" panose="020F0302020204030204" pitchFamily="34" charset="0"/>
                <a:ea typeface="Calibri" panose="020F0502020204030204" pitchFamily="34" charset="0"/>
              </a:rPr>
              <a:t>et le maintien et la reconstitution de populations viables d’espèces </a:t>
            </a:r>
            <a:r>
              <a:rPr lang="fr-CA" b="1" i="1" dirty="0">
                <a:solidFill>
                  <a:srgbClr val="FF0000"/>
                </a:solidFill>
                <a:latin typeface="Calibri Light" panose="020F0302020204030204" pitchFamily="34" charset="0"/>
                <a:ea typeface="Calibri" panose="020F0502020204030204" pitchFamily="34" charset="0"/>
              </a:rPr>
              <a:t>dans leur milieu naturel </a:t>
            </a:r>
            <a:r>
              <a:rPr lang="fr-CA" dirty="0">
                <a:latin typeface="Calibri Light" panose="020F0302020204030204" pitchFamily="34" charset="0"/>
                <a:ea typeface="Calibri" panose="020F0502020204030204" pitchFamily="34" charset="0"/>
              </a:rPr>
              <a:t>et, dans le cas des espèces domestiquées et cultivées, dans le milieu où se sont développés leurs caractères distinctifs. (CDB Article 2).</a:t>
            </a:r>
          </a:p>
          <a:p>
            <a:pPr marL="914400" lvl="2" indent="0">
              <a:buNone/>
            </a:pPr>
            <a:endParaRPr lang="en-GB" sz="1300" dirty="0">
              <a:latin typeface="Calibri Light" panose="020F0302020204030204" pitchFamily="34" charset="0"/>
              <a:ea typeface="Calibri" panose="020F0502020204030204" pitchFamily="34" charset="0"/>
            </a:endParaRPr>
          </a:p>
          <a:p>
            <a:pPr marL="914400" lvl="2" indent="0">
              <a:buNone/>
            </a:pPr>
            <a:r>
              <a:rPr lang="fr-CA" b="1" i="1" dirty="0">
                <a:latin typeface="Calibri Light" panose="020F0302020204030204" pitchFamily="34" charset="0"/>
                <a:ea typeface="Calibri" panose="020F0502020204030204" pitchFamily="34" charset="0"/>
              </a:rPr>
              <a:t>Biodiversité</a:t>
            </a:r>
            <a:r>
              <a:rPr lang="fr-CA" dirty="0">
                <a:latin typeface="Calibri Light" panose="020F0302020204030204" pitchFamily="34" charset="0"/>
                <a:ea typeface="Calibri" panose="020F0502020204030204" pitchFamily="34" charset="0"/>
              </a:rPr>
              <a:t> (holistique) : Variabilité des organismes vivants de toute origine y compris, entre autres, les écosystèmes terrestres, aquatiques et marins et les complexes écologiques dont ils font partie; cela comprend la diversité au sein des espèces et entre espèces, ainsi que celle des écosystèmes (CDB Article 2).</a:t>
            </a:r>
          </a:p>
          <a:p>
            <a:pPr marL="457200" indent="-457200">
              <a:buFont typeface="Arial" panose="020B0604020202020204" pitchFamily="34" charset="0"/>
              <a:buAutoNum type="arabicPeriod"/>
            </a:pPr>
            <a:r>
              <a:rPr lang="fr-CA" dirty="0"/>
              <a:t>Familiarisez-vous avec l’outil d’aide à la décision (OAE), les lignes directrices en matière d’interprétation et la FAQ</a:t>
            </a:r>
          </a:p>
          <a:p>
            <a:pPr marL="457200" indent="-457200">
              <a:buFont typeface="Arial" panose="020B0604020202020204" pitchFamily="34" charset="0"/>
              <a:buAutoNum type="arabicPeriod"/>
            </a:pPr>
            <a:r>
              <a:rPr lang="fr-CA" dirty="0"/>
              <a:t>Recueillez des sources d’information utiles pour l’examen préalable</a:t>
            </a:r>
          </a:p>
          <a:p>
            <a:pPr lvl="1"/>
            <a:r>
              <a:rPr lang="fr-CA" dirty="0"/>
              <a:t>P. ex., l’historique du site, la législation, les règlements (surface et sous-sol), les politiques, les cartes, les plans de gestion, les règlements administratifs, les résultats de la recherche et de la surveillance, les données d’utilisation, les évaluations de l’état du site, les évaluations de l’efficacité de la gestion, les données de substitution sur les espèces (rapports de récolte), ou les discussions avec les détenteurs de connaissances, les gestionnaires de site </a:t>
            </a:r>
          </a:p>
          <a:p>
            <a:pPr marL="457200" indent="-457200">
              <a:buFont typeface="Arial" panose="020B0604020202020204" pitchFamily="34" charset="0"/>
              <a:buAutoNum type="arabicPeriod"/>
            </a:pPr>
            <a:endParaRPr lang="en-CA" dirty="0"/>
          </a:p>
        </p:txBody>
      </p:sp>
    </p:spTree>
    <p:extLst>
      <p:ext uri="{BB962C8B-B14F-4D97-AF65-F5344CB8AC3E}">
        <p14:creationId xmlns:p14="http://schemas.microsoft.com/office/powerpoint/2010/main" val="357817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00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par>
                          <p:cTn id="7" fill="hold">
                            <p:stCondLst>
                              <p:cond delay="2000"/>
                            </p:stCondLst>
                            <p:childTnLst>
                              <p:par>
                                <p:cTn id="8" presetID="1" presetClass="entr" presetSubtype="0" fill="hold" grpId="0" nodeType="afterEffect">
                                  <p:stCondLst>
                                    <p:cond delay="2000"/>
                                  </p:stCondLst>
                                  <p:childTnLst>
                                    <p:set>
                                      <p:cBhvr>
                                        <p:cTn id="9" dur="1" fill="hold">
                                          <p:stCondLst>
                                            <p:cond delay="0"/>
                                          </p:stCondLst>
                                        </p:cTn>
                                        <p:tgtEl>
                                          <p:spTgt spid="3">
                                            <p:txEl>
                                              <p:pRg st="3" end="3"/>
                                            </p:txEl>
                                          </p:spTgt>
                                        </p:tgtEl>
                                        <p:attrNameLst>
                                          <p:attrName>style.visibility</p:attrName>
                                        </p:attrNameLst>
                                      </p:cBhvr>
                                      <p:to>
                                        <p:strVal val="visible"/>
                                      </p:to>
                                    </p:set>
                                  </p:childTnLst>
                                </p:cTn>
                              </p:par>
                            </p:childTnLst>
                          </p:cTn>
                        </p:par>
                        <p:par>
                          <p:cTn id="10" fill="hold">
                            <p:stCondLst>
                              <p:cond delay="4000"/>
                            </p:stCondLst>
                            <p:childTnLst>
                              <p:par>
                                <p:cTn id="11" presetID="1" presetClass="entr" presetSubtype="0" fill="hold" grpId="0" nodeType="afterEffect">
                                  <p:stCondLst>
                                    <p:cond delay="200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par>
                          <p:cTn id="13" fill="hold">
                            <p:stCondLst>
                              <p:cond delay="6000"/>
                            </p:stCondLst>
                            <p:childTnLst>
                              <p:par>
                                <p:cTn id="14" presetID="1" presetClass="entr" presetSubtype="0" fill="hold" grpId="0" nodeType="afterEffect">
                                  <p:stCondLst>
                                    <p:cond delay="200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childTnLst>
                          </p:cTn>
                        </p:par>
                        <p:par>
                          <p:cTn id="16" fill="hold">
                            <p:stCondLst>
                              <p:cond delay="8000"/>
                            </p:stCondLst>
                            <p:childTnLst>
                              <p:par>
                                <p:cTn id="17" presetID="1" presetClass="entr" presetSubtype="0" fill="hold" grpId="0" nodeType="afterEffect">
                                  <p:stCondLst>
                                    <p:cond delay="200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6"/>
          <a:stretch>
            <a:fillRect/>
          </a:stretch>
        </p:blipFill>
        <p:spPr>
          <a:xfrm rot="871239">
            <a:off x="8890355" y="623676"/>
            <a:ext cx="2468136" cy="3184805"/>
          </a:xfrm>
          <a:prstGeom prst="rect">
            <a:avLst/>
          </a:prstGeom>
          <a:effectLst>
            <a:outerShdw blurRad="292100" dist="139700" dir="2700000" algn="ctr" rotWithShape="0">
              <a:srgbClr val="000000">
                <a:alpha val="65000"/>
              </a:srgbClr>
            </a:outerShdw>
          </a:effectLst>
        </p:spPr>
      </p:pic>
      <p:sp>
        <p:nvSpPr>
          <p:cNvPr id="2" name="Title 1"/>
          <p:cNvSpPr>
            <a:spLocks noGrp="1"/>
          </p:cNvSpPr>
          <p:nvPr>
            <p:ph type="title"/>
            <p:custDataLst>
              <p:tags r:id="rId1"/>
            </p:custDataLst>
          </p:nvPr>
        </p:nvSpPr>
        <p:spPr/>
        <p:txBody>
          <a:bodyPr>
            <a:normAutofit/>
          </a:bodyPr>
          <a:lstStyle/>
          <a:p>
            <a:r>
              <a:rPr lang="fr-CA" sz="4000" b="1" u="sng" dirty="0">
                <a:solidFill>
                  <a:schemeClr val="accent6">
                    <a:lumMod val="50000"/>
                  </a:schemeClr>
                </a:solidFill>
              </a:rPr>
              <a:t>Avant</a:t>
            </a:r>
            <a:r>
              <a:rPr lang="fr-CA" sz="4000" dirty="0">
                <a:solidFill>
                  <a:schemeClr val="accent6">
                    <a:lumMod val="50000"/>
                  </a:schemeClr>
                </a:solidFill>
              </a:rPr>
              <a:t> de commencer l’examen préalable…</a:t>
            </a:r>
          </a:p>
        </p:txBody>
      </p:sp>
      <p:sp>
        <p:nvSpPr>
          <p:cNvPr id="3" name="Content Placeholder 2"/>
          <p:cNvSpPr>
            <a:spLocks noGrp="1"/>
          </p:cNvSpPr>
          <p:nvPr>
            <p:ph idx="1"/>
            <p:custDataLst>
              <p:tags r:id="rId2"/>
            </p:custDataLst>
          </p:nvPr>
        </p:nvSpPr>
        <p:spPr>
          <a:xfrm>
            <a:off x="838200" y="1690688"/>
            <a:ext cx="10515600" cy="4486276"/>
          </a:xfrm>
          <a:solidFill>
            <a:schemeClr val="bg1">
              <a:alpha val="60000"/>
            </a:schemeClr>
          </a:solidFill>
        </p:spPr>
        <p:txBody>
          <a:bodyPr>
            <a:normAutofit fontScale="62500" lnSpcReduction="20000"/>
          </a:bodyPr>
          <a:lstStyle/>
          <a:p>
            <a:pPr marL="0" indent="0">
              <a:buNone/>
            </a:pPr>
            <a:r>
              <a:rPr lang="fr-CA"/>
              <a:t>3. Déterminez le « mécanisme »</a:t>
            </a:r>
          </a:p>
          <a:p>
            <a:pPr lvl="1"/>
            <a:r>
              <a:rPr lang="fr-CA"/>
              <a:t>Il se peut en fait que vous soyez en train d’examiner PLUS D’UN mécanisme</a:t>
            </a:r>
          </a:p>
          <a:p>
            <a:pPr lvl="1"/>
            <a:r>
              <a:rPr lang="fr-CA"/>
              <a:t>Tenez compte de la façon dont les outils fonctionnent ensemble</a:t>
            </a:r>
          </a:p>
          <a:p>
            <a:pPr marL="457200" lvl="1" indent="0">
              <a:buNone/>
            </a:pPr>
            <a:endParaRPr lang="en-US" b="1" dirty="0"/>
          </a:p>
          <a:p>
            <a:pPr marL="457200" lvl="1" indent="0">
              <a:buNone/>
            </a:pPr>
            <a:r>
              <a:rPr lang="fr-CA" b="1"/>
              <a:t>Mécanisme :</a:t>
            </a:r>
            <a:r>
              <a:rPr lang="fr-CA"/>
              <a:t> </a:t>
            </a:r>
            <a:r>
              <a:rPr lang="fr-CA" i="1"/>
              <a:t>Désigne les moyens légaux ou autres moyens efficaces utilisés pour protéger ou conserver la zone. Les mécanismes peuvent inclure, sans s’y limiter, des outils juridiques (par exemple, la publication dans la Gazette du Canada et la reconnaissance en vertu du droit civil), des règles traditionnelles reconnues selon lesquelles les zones conservées par la communauté fonctionnent, les politiques des ONG établies et des autres propriétaires fonciers privés, le droit naturel/autochtone ou le droit coutumier.</a:t>
            </a:r>
          </a:p>
          <a:p>
            <a:pPr marL="0" indent="0">
              <a:buNone/>
            </a:pPr>
            <a:endParaRPr lang="en-CA" dirty="0"/>
          </a:p>
          <a:p>
            <a:pPr marL="0" indent="0">
              <a:buNone/>
            </a:pPr>
            <a:r>
              <a:rPr lang="fr-CA"/>
              <a:t>4. Considérez qui doit participer au processus d’examen préalable</a:t>
            </a:r>
          </a:p>
          <a:p>
            <a:pPr lvl="1">
              <a:buFontTx/>
              <a:buChar char="-"/>
            </a:pPr>
            <a:r>
              <a:rPr lang="fr-CA"/>
              <a:t>La déclaration exige le consentement</a:t>
            </a:r>
          </a:p>
          <a:p>
            <a:pPr lvl="1">
              <a:buFontTx/>
              <a:buChar char="-"/>
            </a:pPr>
            <a:r>
              <a:rPr lang="fr-CA"/>
              <a:t>La connaissance du site et le contexte juridictionnel sont essentiels – c’est dans les détails que les difficultés surgissent</a:t>
            </a:r>
          </a:p>
          <a:p>
            <a:pPr marL="0" indent="0">
              <a:buNone/>
            </a:pPr>
            <a:endParaRPr lang="en-CA" dirty="0"/>
          </a:p>
          <a:p>
            <a:pPr marL="0" indent="0">
              <a:buNone/>
            </a:pPr>
            <a:r>
              <a:rPr lang="fr-CA"/>
              <a:t>5. Terminez l’examen préalable rapide en fonction de tous les critères pour repérer les « manques évidents »</a:t>
            </a:r>
          </a:p>
          <a:p>
            <a:pPr marL="457200" lvl="1" indent="0">
              <a:buNone/>
            </a:pPr>
            <a:r>
              <a:rPr lang="fr-CA"/>
              <a:t>P. ex., le site évalué DOIT :</a:t>
            </a:r>
          </a:p>
          <a:p>
            <a:pPr marL="1371600" lvl="2" indent="-457200">
              <a:buAutoNum type="alphaLcPeriod"/>
            </a:pPr>
            <a:r>
              <a:rPr lang="fr-CA"/>
              <a:t>assurer la conservation in situ de la biodiversité (un certain niveau d’intégrité écologique)</a:t>
            </a:r>
          </a:p>
          <a:p>
            <a:pPr marL="1371600" lvl="2" indent="-457200">
              <a:buFont typeface="Arial" panose="020B0604020202020204" pitchFamily="34" charset="0"/>
              <a:buAutoNum type="alphaLcPeriod"/>
            </a:pPr>
            <a:r>
              <a:rPr lang="fr-CA"/>
              <a:t>faire l’objet d’objectifs énoncés</a:t>
            </a:r>
          </a:p>
          <a:p>
            <a:pPr marL="1371600" lvl="2" indent="-457200">
              <a:buFont typeface="Arial" panose="020B0604020202020204" pitchFamily="34" charset="0"/>
              <a:buAutoNum type="alphaLcPeriod"/>
            </a:pPr>
            <a:r>
              <a:rPr lang="fr-CA"/>
              <a:t>ne pas être temporaire</a:t>
            </a:r>
          </a:p>
          <a:p>
            <a:pPr marL="457200" indent="-457200">
              <a:buFont typeface="Arial" panose="020B0604020202020204" pitchFamily="34" charset="0"/>
              <a:buAutoNum type="arabicPeriod"/>
            </a:pPr>
            <a:endParaRPr lang="en-CA" dirty="0"/>
          </a:p>
          <a:p>
            <a:pPr marL="514350" indent="-514350">
              <a:buFont typeface="+mj-lt"/>
              <a:buAutoNum type="arabicPeriod"/>
            </a:pPr>
            <a:endParaRPr lang="en-CA" sz="2400" dirty="0"/>
          </a:p>
          <a:p>
            <a:endParaRPr lang="en-US" dirty="0"/>
          </a:p>
        </p:txBody>
      </p:sp>
      <p:grpSp>
        <p:nvGrpSpPr>
          <p:cNvPr id="5" name="Group 4"/>
          <p:cNvGrpSpPr/>
          <p:nvPr>
            <p:custDataLst>
              <p:tags r:id="rId3"/>
            </p:custDataLst>
          </p:nvPr>
        </p:nvGrpSpPr>
        <p:grpSpPr>
          <a:xfrm>
            <a:off x="8039100" y="5688806"/>
            <a:ext cx="3848768" cy="976313"/>
            <a:chOff x="5780572" y="4770279"/>
            <a:chExt cx="5925218" cy="1504094"/>
          </a:xfrm>
        </p:grpSpPr>
        <p:pic>
          <p:nvPicPr>
            <p:cNvPr id="6" name="Picture 5"/>
            <p:cNvPicPr>
              <a:picLocks noChangeAspect="1"/>
            </p:cNvPicPr>
            <p:nvPr/>
          </p:nvPicPr>
          <p:blipFill rotWithShape="1">
            <a:blip r:embed="rId7">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7" name="Picture 2" descr="Conservation 2020"/>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02068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6"/>
          <a:stretch>
            <a:fillRect/>
          </a:stretch>
        </p:blipFill>
        <p:spPr>
          <a:xfrm rot="871239">
            <a:off x="8824090" y="2342854"/>
            <a:ext cx="2468136" cy="3184805"/>
          </a:xfrm>
          <a:prstGeom prst="rect">
            <a:avLst/>
          </a:prstGeom>
          <a:effectLst>
            <a:outerShdw blurRad="292100" dist="139700" dir="2700000" algn="ctr" rotWithShape="0">
              <a:srgbClr val="000000">
                <a:alpha val="65000"/>
              </a:srgbClr>
            </a:outerShdw>
          </a:effectLst>
        </p:spPr>
      </p:pic>
      <p:sp>
        <p:nvSpPr>
          <p:cNvPr id="4" name="Rectangle 3">
            <a:extLst>
              <a:ext uri="{FF2B5EF4-FFF2-40B4-BE49-F238E27FC236}">
                <a16:creationId xmlns:a16="http://schemas.microsoft.com/office/drawing/2014/main" id="{A52CE64B-0AF4-49E1-8E10-4F6C8B3A7E25}"/>
              </a:ext>
            </a:extLst>
          </p:cNvPr>
          <p:cNvSpPr/>
          <p:nvPr>
            <p:custDataLst>
              <p:tags r:id="rId1"/>
            </p:custDataLst>
          </p:nvPr>
        </p:nvSpPr>
        <p:spPr>
          <a:xfrm>
            <a:off x="545749" y="1149879"/>
            <a:ext cx="11106319" cy="5570756"/>
          </a:xfrm>
          <a:prstGeom prst="rect">
            <a:avLst/>
          </a:prstGeom>
        </p:spPr>
        <p:txBody>
          <a:bodyPr wrap="square">
            <a:spAutoFit/>
          </a:bodyPr>
          <a:lstStyle/>
          <a:p>
            <a:pPr marL="285750" indent="-285750">
              <a:buFont typeface="Arial" panose="020B0604020202020204" pitchFamily="34" charset="0"/>
              <a:buChar char="•"/>
            </a:pPr>
            <a:r>
              <a:rPr lang="fr-CA" sz="2000" dirty="0"/>
              <a:t>Comprend des normes et des directives d’interprétation pour </a:t>
            </a:r>
            <a:r>
              <a:rPr lang="fr-CA" sz="2000" b="1" u="sng" dirty="0"/>
              <a:t>9 critères d’examen préalable </a:t>
            </a:r>
          </a:p>
          <a:p>
            <a:pPr marL="285750" indent="-285750">
              <a:buFont typeface="Arial" panose="020B0604020202020204" pitchFamily="34" charset="0"/>
              <a:buChar char="•"/>
            </a:pPr>
            <a:r>
              <a:rPr lang="fr-CA" sz="2000" dirty="0"/>
              <a:t>+ outil modèle de déclaration</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fr-CA" sz="2000" dirty="0"/>
              <a:t>Les neuf critères sont harmonisés avec les définitions et les directives internationales sur les AP et les AMCEZ.</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fr-CA" sz="2000" dirty="0"/>
              <a:t>Tableau 1 : </a:t>
            </a:r>
            <a:r>
              <a:rPr lang="fr-CA" sz="2000" dirty="0" smtClean="0"/>
              <a:t>Normes </a:t>
            </a:r>
            <a:r>
              <a:rPr lang="fr-CA" sz="2000" b="1" i="1" u="sng" dirty="0"/>
              <a:t>communes</a:t>
            </a:r>
            <a:r>
              <a:rPr lang="fr-CA" sz="2000" dirty="0"/>
              <a:t> aux </a:t>
            </a:r>
            <a:r>
              <a:rPr lang="fr-CA" sz="2000" b="1" dirty="0"/>
              <a:t>aires protégées</a:t>
            </a:r>
            <a:r>
              <a:rPr lang="fr-CA" sz="2000" dirty="0"/>
              <a:t> et aux </a:t>
            </a:r>
            <a:r>
              <a:rPr lang="fr-CA" sz="2000" b="1" dirty="0"/>
              <a:t>AMCEZ</a:t>
            </a:r>
          </a:p>
          <a:p>
            <a:pPr marL="742950" lvl="1" indent="-285750">
              <a:buFont typeface="Arial" panose="020B0604020202020204" pitchFamily="34" charset="0"/>
              <a:buChar char="•"/>
            </a:pPr>
            <a:r>
              <a:rPr lang="fr-CA" sz="2000" dirty="0"/>
              <a:t>Espace géographique</a:t>
            </a:r>
          </a:p>
          <a:p>
            <a:pPr marL="742950" lvl="1" indent="-285750">
              <a:buFont typeface="Arial" panose="020B0604020202020204" pitchFamily="34" charset="0"/>
              <a:buChar char="•"/>
            </a:pPr>
            <a:r>
              <a:rPr lang="fr-CA" sz="2000" dirty="0"/>
              <a:t>Moyen efficace -1	</a:t>
            </a:r>
          </a:p>
          <a:p>
            <a:pPr marL="742950" lvl="1" indent="-285750">
              <a:buFont typeface="Arial" panose="020B0604020202020204" pitchFamily="34" charset="0"/>
              <a:buChar char="•"/>
            </a:pPr>
            <a:r>
              <a:rPr lang="fr-CA" sz="2000" dirty="0"/>
              <a:t>Moyen efficace -2	</a:t>
            </a:r>
          </a:p>
          <a:p>
            <a:pPr marL="742950" lvl="1" indent="-285750">
              <a:buFont typeface="Arial" panose="020B0604020202020204" pitchFamily="34" charset="0"/>
              <a:buChar char="•"/>
            </a:pPr>
            <a:r>
              <a:rPr lang="fr-CA" sz="2000" dirty="0"/>
              <a:t>Long terme	</a:t>
            </a:r>
          </a:p>
          <a:p>
            <a:pPr marL="742950" lvl="1" indent="-285750">
              <a:buFont typeface="Arial" panose="020B0604020202020204" pitchFamily="34" charset="0"/>
              <a:buChar char="•"/>
            </a:pPr>
            <a:r>
              <a:rPr lang="fr-CA" sz="2000" dirty="0"/>
              <a:t>Calendrier de projet</a:t>
            </a:r>
          </a:p>
          <a:p>
            <a:pPr marL="742950" lvl="1" indent="-285750">
              <a:buFont typeface="Arial" panose="020B0604020202020204" pitchFamily="34" charset="0"/>
              <a:buChar char="•"/>
            </a:pPr>
            <a:endParaRPr lang="en-US" sz="1600" dirty="0"/>
          </a:p>
          <a:p>
            <a:pPr marL="285750" indent="-285750">
              <a:buFont typeface="Arial" panose="020B0604020202020204" pitchFamily="34" charset="0"/>
              <a:buChar char="•"/>
            </a:pPr>
            <a:r>
              <a:rPr lang="fr-CA" sz="2000" dirty="0"/>
              <a:t>Tableau 2 : Normes </a:t>
            </a:r>
            <a:r>
              <a:rPr lang="fr-CA" sz="2000" b="1" i="1" u="sng" dirty="0"/>
              <a:t>qui diffèrent</a:t>
            </a:r>
            <a:r>
              <a:rPr lang="fr-CA" sz="2000" dirty="0"/>
              <a:t> entre les </a:t>
            </a:r>
            <a:r>
              <a:rPr lang="fr-CA" sz="2000" b="1" dirty="0"/>
              <a:t>aires protégées</a:t>
            </a:r>
            <a:r>
              <a:rPr lang="fr-CA" sz="2000" dirty="0"/>
              <a:t> et les </a:t>
            </a:r>
            <a:r>
              <a:rPr lang="fr-CA" sz="2000" b="1" dirty="0"/>
              <a:t>AMCEZ</a:t>
            </a:r>
          </a:p>
          <a:p>
            <a:pPr marL="742950" lvl="1" indent="-285750">
              <a:buFont typeface="Arial" panose="020B0604020202020204" pitchFamily="34" charset="0"/>
              <a:buChar char="•"/>
            </a:pPr>
            <a:r>
              <a:rPr lang="fr-CA" sz="2000" dirty="0"/>
              <a:t>Primauté des objectifs	</a:t>
            </a:r>
          </a:p>
          <a:p>
            <a:pPr marL="742950" lvl="1" indent="-285750">
              <a:buFont typeface="Arial" panose="020B0604020202020204" pitchFamily="34" charset="0"/>
              <a:buChar char="•"/>
            </a:pPr>
            <a:r>
              <a:rPr lang="fr-CA" sz="2000" dirty="0"/>
              <a:t>Portée des objectifs	</a:t>
            </a:r>
          </a:p>
          <a:p>
            <a:pPr marL="742950" lvl="1" indent="-285750">
              <a:buFont typeface="Arial" panose="020B0604020202020204" pitchFamily="34" charset="0"/>
              <a:buChar char="•"/>
            </a:pPr>
            <a:r>
              <a:rPr lang="fr-CA" sz="2000" dirty="0"/>
              <a:t>Autorités responsables	</a:t>
            </a:r>
          </a:p>
          <a:p>
            <a:pPr marL="742950" lvl="1" indent="-285750">
              <a:buFont typeface="Arial" panose="020B0604020202020204" pitchFamily="34" charset="0"/>
              <a:buChar char="•"/>
            </a:pPr>
            <a:r>
              <a:rPr lang="fr-CA" sz="2000" dirty="0"/>
              <a:t>Résultats de la conservation de la biodiversité</a:t>
            </a:r>
          </a:p>
        </p:txBody>
      </p:sp>
      <p:sp>
        <p:nvSpPr>
          <p:cNvPr id="5" name="Title 1">
            <a:extLst>
              <a:ext uri="{FF2B5EF4-FFF2-40B4-BE49-F238E27FC236}">
                <a16:creationId xmlns:a16="http://schemas.microsoft.com/office/drawing/2014/main" id="{95B39131-185B-4BFE-9734-4CAB7E882281}"/>
              </a:ext>
            </a:extLst>
          </p:cNvPr>
          <p:cNvSpPr txBox="1">
            <a:spLocks/>
          </p:cNvSpPr>
          <p:nvPr>
            <p:custDataLst>
              <p:tags r:id="rId2"/>
            </p:custDataLst>
          </p:nvPr>
        </p:nvSpPr>
        <p:spPr bwMode="gray">
          <a:xfrm>
            <a:off x="795130" y="360492"/>
            <a:ext cx="8761413"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baseline="0">
                <a:solidFill>
                  <a:schemeClr val="accent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CA" sz="4400">
                <a:solidFill>
                  <a:srgbClr val="18512D"/>
                </a:solidFill>
              </a:rPr>
              <a:t>Outil d’aide à la décision (OAD)</a:t>
            </a:r>
          </a:p>
        </p:txBody>
      </p:sp>
      <p:grpSp>
        <p:nvGrpSpPr>
          <p:cNvPr id="7" name="Group 6"/>
          <p:cNvGrpSpPr/>
          <p:nvPr>
            <p:custDataLst>
              <p:tags r:id="rId3"/>
            </p:custDataLst>
          </p:nvPr>
        </p:nvGrpSpPr>
        <p:grpSpPr>
          <a:xfrm>
            <a:off x="8039100" y="5688806"/>
            <a:ext cx="3848768" cy="976313"/>
            <a:chOff x="5780572" y="4770279"/>
            <a:chExt cx="5925218" cy="1504094"/>
          </a:xfrm>
        </p:grpSpPr>
        <p:pic>
          <p:nvPicPr>
            <p:cNvPr id="8" name="Picture 7"/>
            <p:cNvPicPr>
              <a:picLocks noChangeAspect="1"/>
            </p:cNvPicPr>
            <p:nvPr/>
          </p:nvPicPr>
          <p:blipFill rotWithShape="1">
            <a:blip r:embed="rId7">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9" name="Picture 2" descr="Conservation 2020"/>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35252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custDataLst>
              <p:tags r:id="rId1"/>
            </p:custDataLst>
          </p:nvPr>
        </p:nvGrpSpPr>
        <p:grpSpPr>
          <a:xfrm>
            <a:off x="8039100" y="5688806"/>
            <a:ext cx="3848768" cy="976313"/>
            <a:chOff x="5780572" y="4770279"/>
            <a:chExt cx="5925218" cy="1504094"/>
          </a:xfrm>
        </p:grpSpPr>
        <p:pic>
          <p:nvPicPr>
            <p:cNvPr id="6" name="Picture 5"/>
            <p:cNvPicPr>
              <a:picLocks noChangeAspect="1"/>
            </p:cNvPicPr>
            <p:nvPr/>
          </p:nvPicPr>
          <p:blipFill rotWithShape="1">
            <a:blip r:embed="rId6">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8" name="Picture 2" descr="Conservation 2020"/>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p:cNvSpPr>
            <a:spLocks noGrp="1"/>
          </p:cNvSpPr>
          <p:nvPr>
            <p:ph type="title"/>
            <p:custDataLst>
              <p:tags r:id="rId2"/>
            </p:custDataLst>
          </p:nvPr>
        </p:nvSpPr>
        <p:spPr>
          <a:xfrm>
            <a:off x="296883" y="1"/>
            <a:ext cx="11056918" cy="950025"/>
          </a:xfrm>
        </p:spPr>
        <p:txBody>
          <a:bodyPr/>
          <a:lstStyle/>
          <a:p>
            <a:r>
              <a:rPr lang="fr-CA" dirty="0">
                <a:solidFill>
                  <a:schemeClr val="accent6">
                    <a:lumMod val="50000"/>
                  </a:schemeClr>
                </a:solidFill>
              </a:rPr>
              <a:t>Utilisation des tableaux des normes</a:t>
            </a:r>
          </a:p>
        </p:txBody>
      </p:sp>
      <p:sp>
        <p:nvSpPr>
          <p:cNvPr id="3" name="Content Placeholder 2"/>
          <p:cNvSpPr>
            <a:spLocks noGrp="1"/>
          </p:cNvSpPr>
          <p:nvPr>
            <p:ph idx="1"/>
            <p:custDataLst>
              <p:tags r:id="rId3"/>
            </p:custDataLst>
          </p:nvPr>
        </p:nvSpPr>
        <p:spPr>
          <a:xfrm>
            <a:off x="320634" y="1033154"/>
            <a:ext cx="11709070" cy="5631966"/>
          </a:xfrm>
        </p:spPr>
        <p:txBody>
          <a:bodyPr>
            <a:noAutofit/>
          </a:bodyPr>
          <a:lstStyle/>
          <a:p>
            <a:pPr>
              <a:spcBef>
                <a:spcPts val="600"/>
              </a:spcBef>
            </a:pPr>
            <a:r>
              <a:rPr lang="fr-CA" sz="2000" dirty="0"/>
              <a:t>Le site doit être évalué en fonction de la TOTALITÉ des 9 critères (1)</a:t>
            </a:r>
          </a:p>
          <a:p>
            <a:pPr>
              <a:spcBef>
                <a:spcPts val="600"/>
              </a:spcBef>
            </a:pPr>
            <a:r>
              <a:rPr lang="fr-CA" sz="2000" dirty="0"/>
              <a:t>Pour déterminer quelle norme s’applique (3) – examinez « l’effet prévu du critère » (2)</a:t>
            </a:r>
          </a:p>
          <a:p>
            <a:pPr lvl="1">
              <a:spcBef>
                <a:spcPts val="600"/>
              </a:spcBef>
            </a:pPr>
            <a:r>
              <a:rPr lang="fr-CA" sz="1800" dirty="0"/>
              <a:t>Dans certains cas, il est clair qu’il </a:t>
            </a:r>
            <a:r>
              <a:rPr lang="fr-CA" sz="1800" i="1" u="sng" dirty="0"/>
              <a:t>répond</a:t>
            </a:r>
            <a:r>
              <a:rPr lang="fr-CA" sz="1800" dirty="0"/>
              <a:t> </a:t>
            </a:r>
            <a:br>
              <a:rPr lang="fr-CA" sz="1800" dirty="0"/>
            </a:br>
            <a:r>
              <a:rPr lang="fr-CA" sz="1800" dirty="0"/>
              <a:t>ou </a:t>
            </a:r>
            <a:r>
              <a:rPr lang="fr-CA" sz="1800" i="1" u="sng" dirty="0"/>
              <a:t>ne répond pas</a:t>
            </a:r>
            <a:r>
              <a:rPr lang="fr-CA" sz="1800" dirty="0"/>
              <a:t> à la norme</a:t>
            </a:r>
          </a:p>
          <a:p>
            <a:pPr lvl="1">
              <a:spcBef>
                <a:spcPts val="600"/>
              </a:spcBef>
            </a:pPr>
            <a:r>
              <a:rPr lang="fr-CA" sz="1800" dirty="0"/>
              <a:t>Dans la plupart des cas, il faut faire </a:t>
            </a:r>
            <a:br>
              <a:rPr lang="fr-CA" sz="1800" dirty="0"/>
            </a:br>
            <a:r>
              <a:rPr lang="fr-CA" sz="1800" dirty="0"/>
              <a:t>une évaluation plus approfondie pour </a:t>
            </a:r>
            <a:br>
              <a:rPr lang="fr-CA" sz="1800" dirty="0"/>
            </a:br>
            <a:r>
              <a:rPr lang="fr-CA" sz="1800" dirty="0"/>
              <a:t>prendre une décision</a:t>
            </a:r>
          </a:p>
          <a:p>
            <a:pPr lvl="1">
              <a:spcBef>
                <a:spcPts val="600"/>
              </a:spcBef>
            </a:pPr>
            <a:r>
              <a:rPr lang="fr-CA" sz="1800" dirty="0"/>
              <a:t>Tenez compte de l’interaction des critères –</a:t>
            </a:r>
            <a:br>
              <a:rPr lang="fr-CA" sz="1800" dirty="0"/>
            </a:br>
            <a:r>
              <a:rPr lang="fr-CA" sz="1800" dirty="0"/>
              <a:t>l’évaluation n’est pas nécessairement graduelle</a:t>
            </a:r>
          </a:p>
          <a:p>
            <a:pPr lvl="1">
              <a:spcBef>
                <a:spcPts val="600"/>
              </a:spcBef>
            </a:pPr>
            <a:r>
              <a:rPr lang="fr-CA" sz="1800" dirty="0"/>
              <a:t>Utilisez les lignes directrices en matière </a:t>
            </a:r>
            <a:r>
              <a:rPr lang="fr-CA" sz="1800" dirty="0" smtClean="0"/>
              <a:t/>
            </a:r>
            <a:br>
              <a:rPr lang="fr-CA" sz="1800" dirty="0" smtClean="0"/>
            </a:br>
            <a:r>
              <a:rPr lang="fr-CA" sz="1800" dirty="0" smtClean="0"/>
              <a:t>d’interprétation</a:t>
            </a:r>
            <a:r>
              <a:rPr lang="fr-CA" sz="1800" dirty="0"/>
              <a:t/>
            </a:r>
            <a:br>
              <a:rPr lang="fr-CA" sz="1800" dirty="0"/>
            </a:br>
            <a:r>
              <a:rPr lang="fr-CA" sz="1800" dirty="0"/>
              <a:t>et la FAQ</a:t>
            </a:r>
          </a:p>
          <a:p>
            <a:pPr marL="0" indent="0">
              <a:spcBef>
                <a:spcPts val="600"/>
              </a:spcBef>
              <a:buNone/>
            </a:pPr>
            <a:r>
              <a:rPr lang="fr-CA" sz="2000" b="1" dirty="0" smtClean="0"/>
              <a:t>Résultats</a:t>
            </a:r>
            <a:r>
              <a:rPr lang="fr-CA" sz="2000" b="1" dirty="0"/>
              <a:t> :</a:t>
            </a:r>
          </a:p>
          <a:p>
            <a:pPr>
              <a:spcBef>
                <a:spcPts val="600"/>
              </a:spcBef>
            </a:pPr>
            <a:r>
              <a:rPr lang="fr-CA" sz="2000" dirty="0"/>
              <a:t>Satisfait aux normes relatives aux aires protégées </a:t>
            </a:r>
            <a:r>
              <a:rPr lang="fr-CA" sz="2000" dirty="0" smtClean="0"/>
              <a:t>pour </a:t>
            </a:r>
            <a:r>
              <a:rPr lang="fr-CA" sz="2000" u="sng" dirty="0"/>
              <a:t>tous</a:t>
            </a:r>
            <a:r>
              <a:rPr lang="fr-CA" sz="2000" dirty="0"/>
              <a:t> les critères = déclarer en tant qu’aire protégée</a:t>
            </a:r>
          </a:p>
          <a:p>
            <a:pPr>
              <a:spcBef>
                <a:spcPts val="600"/>
              </a:spcBef>
            </a:pPr>
            <a:r>
              <a:rPr lang="fr-CA" sz="2000" dirty="0"/>
              <a:t>Satisfait aux normes relatives aux aires protégées </a:t>
            </a:r>
            <a:r>
              <a:rPr lang="fr-CA" sz="2000" u="sng" dirty="0"/>
              <a:t>ou</a:t>
            </a:r>
            <a:r>
              <a:rPr lang="fr-CA" sz="2000" dirty="0"/>
              <a:t> aux AMCEZ pour </a:t>
            </a:r>
            <a:r>
              <a:rPr lang="fr-CA" sz="2000" u="sng" dirty="0"/>
              <a:t>tous les</a:t>
            </a:r>
            <a:r>
              <a:rPr lang="fr-CA" sz="2000" dirty="0"/>
              <a:t> critères = </a:t>
            </a:r>
            <a:r>
              <a:rPr lang="fr-CA" sz="2000" dirty="0" smtClean="0"/>
              <a:t>déclarer</a:t>
            </a:r>
            <a:br>
              <a:rPr lang="fr-CA" sz="2000" dirty="0" smtClean="0"/>
            </a:br>
            <a:r>
              <a:rPr lang="fr-CA" sz="2000" dirty="0" smtClean="0"/>
              <a:t>en </a:t>
            </a:r>
            <a:r>
              <a:rPr lang="fr-CA" sz="2000" dirty="0"/>
              <a:t>tant qu’AMCEZ</a:t>
            </a:r>
          </a:p>
          <a:p>
            <a:pPr>
              <a:spcBef>
                <a:spcPts val="600"/>
              </a:spcBef>
            </a:pPr>
            <a:r>
              <a:rPr lang="fr-CA" sz="2000" dirty="0"/>
              <a:t>Ne satisfait à </a:t>
            </a:r>
            <a:r>
              <a:rPr lang="fr-CA" sz="2000" u="sng" dirty="0"/>
              <a:t>aucune</a:t>
            </a:r>
            <a:r>
              <a:rPr lang="fr-CA" sz="2000" dirty="0"/>
              <a:t> norme en fonction des critères = le site n’est pas admissible à la </a:t>
            </a:r>
            <a:r>
              <a:rPr lang="fr-CA" sz="2000" dirty="0" smtClean="0"/>
              <a:t/>
            </a:r>
            <a:br>
              <a:rPr lang="fr-CA" sz="2000" dirty="0" smtClean="0"/>
            </a:br>
            <a:r>
              <a:rPr lang="fr-CA" sz="2000" dirty="0" smtClean="0"/>
              <a:t>déclaration à </a:t>
            </a:r>
            <a:r>
              <a:rPr lang="fr-CA" sz="2000" dirty="0"/>
              <a:t>titre d’AP </a:t>
            </a:r>
            <a:r>
              <a:rPr lang="fr-CA" sz="2000" i="1" dirty="0"/>
              <a:t>ou</a:t>
            </a:r>
            <a:r>
              <a:rPr lang="fr-CA" sz="2000" dirty="0"/>
              <a:t> d’AMCEZ</a:t>
            </a:r>
          </a:p>
        </p:txBody>
      </p:sp>
      <p:sp>
        <p:nvSpPr>
          <p:cNvPr id="10" name="Block Arc 9"/>
          <p:cNvSpPr/>
          <p:nvPr/>
        </p:nvSpPr>
        <p:spPr>
          <a:xfrm>
            <a:off x="9199267" y="1710154"/>
            <a:ext cx="251209" cy="221063"/>
          </a:xfrm>
          <a:prstGeom prst="blockArc">
            <a:avLst/>
          </a:prstGeom>
          <a:solidFill>
            <a:srgbClr val="287B1D"/>
          </a:solidFill>
          <a:ln>
            <a:solidFill>
              <a:srgbClr val="287B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11" name="Picture 10"/>
          <p:cNvPicPr>
            <a:picLocks noChangeAspect="1"/>
          </p:cNvPicPr>
          <p:nvPr/>
        </p:nvPicPr>
        <p:blipFill rotWithShape="1">
          <a:blip r:embed="rId8"/>
          <a:srcRect t="3074"/>
          <a:stretch/>
        </p:blipFill>
        <p:spPr>
          <a:xfrm>
            <a:off x="5568338" y="1679944"/>
            <a:ext cx="6240187" cy="3138202"/>
          </a:xfrm>
          <a:prstGeom prst="rect">
            <a:avLst/>
          </a:prstGeom>
        </p:spPr>
      </p:pic>
    </p:spTree>
    <p:extLst>
      <p:ext uri="{BB962C8B-B14F-4D97-AF65-F5344CB8AC3E}">
        <p14:creationId xmlns:p14="http://schemas.microsoft.com/office/powerpoint/2010/main" val="81830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fr-CA" dirty="0">
                <a:solidFill>
                  <a:schemeClr val="accent6">
                    <a:lumMod val="50000"/>
                  </a:schemeClr>
                </a:solidFill>
              </a:rPr>
              <a:t>Tableau 1 – Critères</a:t>
            </a:r>
          </a:p>
        </p:txBody>
      </p:sp>
      <p:pic>
        <p:nvPicPr>
          <p:cNvPr id="6" name="Picture 5"/>
          <p:cNvPicPr>
            <a:picLocks noChangeAspect="1"/>
          </p:cNvPicPr>
          <p:nvPr>
            <p:custDataLst>
              <p:tags r:id="rId2"/>
            </p:custDataLst>
          </p:nvPr>
        </p:nvPicPr>
        <p:blipFill rotWithShape="1">
          <a:blip r:embed="rId7">
            <a:extLst>
              <a:ext uri="{28A0092B-C50C-407E-A947-70E740481C1C}">
                <a14:useLocalDpi xmlns:a14="http://schemas.microsoft.com/office/drawing/2010/main" val="0"/>
              </a:ext>
            </a:extLst>
          </a:blip>
          <a:srcRect l="1103" t="792" r="6890"/>
          <a:stretch/>
        </p:blipFill>
        <p:spPr>
          <a:xfrm>
            <a:off x="8499230" y="363415"/>
            <a:ext cx="3024555" cy="4684712"/>
          </a:xfrm>
          <a:prstGeom prst="rect">
            <a:avLst/>
          </a:prstGeom>
        </p:spPr>
      </p:pic>
      <p:sp>
        <p:nvSpPr>
          <p:cNvPr id="5" name="Text Placeholder 4"/>
          <p:cNvSpPr>
            <a:spLocks noGrp="1"/>
          </p:cNvSpPr>
          <p:nvPr>
            <p:ph type="body" idx="1"/>
            <p:custDataLst>
              <p:tags r:id="rId3"/>
            </p:custDataLst>
          </p:nvPr>
        </p:nvSpPr>
        <p:spPr/>
        <p:txBody>
          <a:bodyPr/>
          <a:lstStyle/>
          <a:p>
            <a:r>
              <a:rPr lang="fr-CA">
                <a:solidFill>
                  <a:schemeClr val="tx1">
                    <a:lumMod val="65000"/>
                    <a:lumOff val="35000"/>
                  </a:schemeClr>
                </a:solidFill>
              </a:rPr>
              <a:t>Normes communes à l’évaluation des AP et des AMCEZ</a:t>
            </a:r>
          </a:p>
        </p:txBody>
      </p:sp>
      <p:grpSp>
        <p:nvGrpSpPr>
          <p:cNvPr id="2" name="Group 1"/>
          <p:cNvGrpSpPr/>
          <p:nvPr>
            <p:custDataLst>
              <p:tags r:id="rId4"/>
            </p:custDataLst>
          </p:nvPr>
        </p:nvGrpSpPr>
        <p:grpSpPr>
          <a:xfrm>
            <a:off x="831850" y="5048127"/>
            <a:ext cx="5925218" cy="1504094"/>
            <a:chOff x="831850" y="5099286"/>
            <a:chExt cx="5925218" cy="1504094"/>
          </a:xfrm>
        </p:grpSpPr>
        <p:pic>
          <p:nvPicPr>
            <p:cNvPr id="7" name="Picture 6"/>
            <p:cNvPicPr>
              <a:picLocks noChangeAspect="1"/>
            </p:cNvPicPr>
            <p:nvPr/>
          </p:nvPicPr>
          <p:blipFill rotWithShape="1">
            <a:blip r:embed="rId8"/>
            <a:srcRect r="868"/>
            <a:stretch/>
          </p:blipFill>
          <p:spPr>
            <a:xfrm>
              <a:off x="831850" y="5099286"/>
              <a:ext cx="4138246" cy="1504094"/>
            </a:xfrm>
            <a:prstGeom prst="rect">
              <a:avLst/>
            </a:prstGeom>
          </p:spPr>
        </p:pic>
        <p:pic>
          <p:nvPicPr>
            <p:cNvPr id="8" name="Picture 2" descr="Conservation 2020"/>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552766" y="5307979"/>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89692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canadian marine protected area"/>
          <p:cNvPicPr>
            <a:picLocks noChangeAspect="1" noChangeArrowheads="1"/>
          </p:cNvPicPr>
          <p:nvPr>
            <p:custDataLst>
              <p:tags r:id="rId1"/>
            </p:custDataLst>
          </p:nvPr>
        </p:nvPicPr>
        <p:blipFill rotWithShape="1">
          <a:blip r:embed="rId4">
            <a:extLst>
              <a:ext uri="{28A0092B-C50C-407E-A947-70E740481C1C}">
                <a14:useLocalDpi xmlns:a14="http://schemas.microsoft.com/office/drawing/2010/main" val="0"/>
              </a:ext>
            </a:extLst>
          </a:blip>
          <a:srcRect b="18891"/>
          <a:stretch/>
        </p:blipFill>
        <p:spPr bwMode="auto">
          <a:xfrm>
            <a:off x="0" y="0"/>
            <a:ext cx="12192000" cy="68758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stretch>
            <a:fillRect/>
          </a:stretch>
        </p:blipFill>
        <p:spPr>
          <a:xfrm>
            <a:off x="1587203" y="273535"/>
            <a:ext cx="9017593" cy="6328742"/>
          </a:xfrm>
          <a:prstGeom prst="rect">
            <a:avLst/>
          </a:prstGeom>
        </p:spPr>
      </p:pic>
    </p:spTree>
    <p:extLst>
      <p:ext uri="{BB962C8B-B14F-4D97-AF65-F5344CB8AC3E}">
        <p14:creationId xmlns:p14="http://schemas.microsoft.com/office/powerpoint/2010/main" val="4147425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fr-CA" sz="3600" b="1" dirty="0">
                <a:solidFill>
                  <a:schemeClr val="accent6">
                    <a:lumMod val="50000"/>
                  </a:schemeClr>
                </a:solidFill>
              </a:rPr>
              <a:t>Espace géographique</a:t>
            </a:r>
            <a:r>
              <a:rPr lang="fr-CA" sz="3600" dirty="0">
                <a:solidFill>
                  <a:schemeClr val="accent6">
                    <a:lumMod val="50000"/>
                  </a:schemeClr>
                </a:solidFill>
              </a:rPr>
              <a:t> – Comment définit-on l’espace?</a:t>
            </a:r>
          </a:p>
        </p:txBody>
      </p:sp>
      <p:sp>
        <p:nvSpPr>
          <p:cNvPr id="3" name="Content Placeholder 2"/>
          <p:cNvSpPr>
            <a:spLocks noGrp="1"/>
          </p:cNvSpPr>
          <p:nvPr>
            <p:ph idx="1"/>
            <p:custDataLst>
              <p:tags r:id="rId2"/>
            </p:custDataLst>
          </p:nvPr>
        </p:nvSpPr>
        <p:spPr>
          <a:xfrm>
            <a:off x="838200" y="3515097"/>
            <a:ext cx="10515600" cy="2826326"/>
          </a:xfrm>
        </p:spPr>
        <p:txBody>
          <a:bodyPr>
            <a:normAutofit fontScale="85000" lnSpcReduction="20000"/>
          </a:bodyPr>
          <a:lstStyle/>
          <a:p>
            <a:pPr marL="0" indent="0">
              <a:buNone/>
            </a:pPr>
            <a:r>
              <a:rPr lang="fr-CA" b="1" dirty="0"/>
              <a:t>Intention : </a:t>
            </a:r>
            <a:r>
              <a:rPr lang="fr-CA" dirty="0"/>
              <a:t>La zone est délimitée pour faciliter la conservation in situ</a:t>
            </a:r>
          </a:p>
          <a:p>
            <a:pPr marL="0" indent="0">
              <a:buNone/>
            </a:pPr>
            <a:r>
              <a:rPr lang="fr-CA" b="1" dirty="0"/>
              <a:t>Facteurs à prendre en </a:t>
            </a:r>
            <a:r>
              <a:rPr lang="fr-CA" b="1" dirty="0" smtClean="0"/>
              <a:t>considération : </a:t>
            </a:r>
            <a:endParaRPr lang="fr-CA" b="1" dirty="0"/>
          </a:p>
          <a:p>
            <a:pPr lvl="1"/>
            <a:r>
              <a:rPr lang="fr-CA" dirty="0"/>
              <a:t>Quels sont les outils utilisés pour établir les limites? </a:t>
            </a:r>
          </a:p>
          <a:p>
            <a:pPr lvl="1"/>
            <a:r>
              <a:rPr lang="fr-CA" dirty="0"/>
              <a:t>Les limites sont-elles convenues? </a:t>
            </a:r>
          </a:p>
          <a:p>
            <a:pPr lvl="1"/>
            <a:r>
              <a:rPr lang="fr-CA" dirty="0"/>
              <a:t>Les limites sont-elles publiques ou du moins accessibles aux décideurs? </a:t>
            </a:r>
          </a:p>
          <a:p>
            <a:pPr lvl="1"/>
            <a:r>
              <a:rPr lang="fr-CA" dirty="0"/>
              <a:t>L’espace admissible est-il inclus dans une plus grande superficie? </a:t>
            </a:r>
          </a:p>
          <a:p>
            <a:pPr lvl="1"/>
            <a:r>
              <a:rPr lang="fr-CA" dirty="0"/>
              <a:t>Dans l’affirmative, comment cet espace est-il lui-même délimité?</a:t>
            </a:r>
          </a:p>
          <a:p>
            <a:pPr lvl="1"/>
            <a:r>
              <a:rPr lang="fr-CA" dirty="0"/>
              <a:t>Les limites peuvent-elles être déplacées?</a:t>
            </a:r>
          </a:p>
          <a:p>
            <a:pPr lvl="1"/>
            <a:r>
              <a:rPr lang="fr-CA" dirty="0"/>
              <a:t>Liens avec le long terme</a:t>
            </a:r>
          </a:p>
          <a:p>
            <a:endParaRPr lang="en-US" dirty="0"/>
          </a:p>
          <a:p>
            <a:pPr marL="457200" lvl="1" indent="0">
              <a:buNone/>
            </a:pPr>
            <a:endParaRPr lang="en-CA" b="1" dirty="0"/>
          </a:p>
          <a:p>
            <a:pPr marL="914400" lvl="2" indent="0">
              <a:buNone/>
            </a:pPr>
            <a:endParaRPr lang="en-US" b="1" dirty="0"/>
          </a:p>
        </p:txBody>
      </p:sp>
      <p:grpSp>
        <p:nvGrpSpPr>
          <p:cNvPr id="5" name="Group 4"/>
          <p:cNvGrpSpPr/>
          <p:nvPr>
            <p:custDataLst>
              <p:tags r:id="rId3"/>
            </p:custDataLst>
          </p:nvPr>
        </p:nvGrpSpPr>
        <p:grpSpPr>
          <a:xfrm>
            <a:off x="8039100" y="5688806"/>
            <a:ext cx="3848768" cy="976313"/>
            <a:chOff x="5780572" y="4770279"/>
            <a:chExt cx="5925218" cy="1504094"/>
          </a:xfrm>
        </p:grpSpPr>
        <p:pic>
          <p:nvPicPr>
            <p:cNvPr id="6" name="Picture 5"/>
            <p:cNvPicPr>
              <a:picLocks noChangeAspect="1"/>
            </p:cNvPicPr>
            <p:nvPr/>
          </p:nvPicPr>
          <p:blipFill rotWithShape="1">
            <a:blip r:embed="rId6">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7" name="Picture 2" descr="Conservation 2020"/>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p:cNvPicPr>
            <a:picLocks noChangeAspect="1"/>
          </p:cNvPicPr>
          <p:nvPr/>
        </p:nvPicPr>
        <p:blipFill rotWithShape="1">
          <a:blip r:embed="rId8"/>
          <a:srcRect t="1" b="585"/>
          <a:stretch/>
        </p:blipFill>
        <p:spPr>
          <a:xfrm>
            <a:off x="597337" y="1468175"/>
            <a:ext cx="10997325" cy="1841556"/>
          </a:xfrm>
          <a:prstGeom prst="rect">
            <a:avLst/>
          </a:prstGeom>
        </p:spPr>
      </p:pic>
    </p:spTree>
    <p:extLst>
      <p:ext uri="{BB962C8B-B14F-4D97-AF65-F5344CB8AC3E}">
        <p14:creationId xmlns:p14="http://schemas.microsoft.com/office/powerpoint/2010/main" val="2125799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365125"/>
            <a:ext cx="11227130" cy="1325563"/>
          </a:xfrm>
        </p:spPr>
        <p:txBody>
          <a:bodyPr>
            <a:normAutofit fontScale="90000"/>
          </a:bodyPr>
          <a:lstStyle/>
          <a:p>
            <a:r>
              <a:rPr lang="fr-CA" sz="3600" b="1" dirty="0" smtClean="0">
                <a:solidFill>
                  <a:schemeClr val="accent6">
                    <a:lumMod val="50000"/>
                  </a:schemeClr>
                </a:solidFill>
              </a:rPr>
              <a:t>Moyen efficace-1</a:t>
            </a:r>
            <a:r>
              <a:rPr lang="fr-CA" sz="3600" dirty="0" smtClean="0">
                <a:solidFill>
                  <a:schemeClr val="accent6">
                    <a:lumMod val="50000"/>
                  </a:schemeClr>
                </a:solidFill>
              </a:rPr>
              <a:t> </a:t>
            </a:r>
            <a:r>
              <a:rPr lang="fr-CA" sz="3600" dirty="0">
                <a:solidFill>
                  <a:schemeClr val="accent6">
                    <a:lumMod val="50000"/>
                  </a:schemeClr>
                </a:solidFill>
              </a:rPr>
              <a:t>– Avez-vous les outils dont vous avez besoin?</a:t>
            </a:r>
            <a:br>
              <a:rPr lang="fr-CA" sz="3600" dirty="0">
                <a:solidFill>
                  <a:schemeClr val="accent6">
                    <a:lumMod val="50000"/>
                  </a:schemeClr>
                </a:solidFill>
              </a:rPr>
            </a:br>
            <a:endParaRPr lang="fr-CA" sz="3600" dirty="0">
              <a:solidFill>
                <a:schemeClr val="accent6">
                  <a:lumMod val="50000"/>
                </a:schemeClr>
              </a:solidFill>
            </a:endParaRPr>
          </a:p>
        </p:txBody>
      </p:sp>
      <p:sp>
        <p:nvSpPr>
          <p:cNvPr id="3" name="Content Placeholder 2"/>
          <p:cNvSpPr>
            <a:spLocks noGrp="1"/>
          </p:cNvSpPr>
          <p:nvPr>
            <p:ph idx="1"/>
            <p:custDataLst>
              <p:tags r:id="rId2"/>
            </p:custDataLst>
          </p:nvPr>
        </p:nvSpPr>
        <p:spPr>
          <a:xfrm>
            <a:off x="838200" y="3429000"/>
            <a:ext cx="10515600" cy="3197431"/>
          </a:xfrm>
        </p:spPr>
        <p:txBody>
          <a:bodyPr>
            <a:normAutofit fontScale="92500" lnSpcReduction="20000"/>
          </a:bodyPr>
          <a:lstStyle/>
          <a:p>
            <a:pPr marL="0" indent="0">
              <a:buNone/>
            </a:pPr>
            <a:r>
              <a:rPr lang="fr-CA" b="1" dirty="0"/>
              <a:t>Intention : </a:t>
            </a:r>
            <a:r>
              <a:rPr lang="fr-CA" dirty="0"/>
              <a:t>Les activités incompatibles n’ont pas lieu et les activités compatibles sont gérées efficacement</a:t>
            </a:r>
          </a:p>
          <a:p>
            <a:pPr marL="0" indent="0">
              <a:buNone/>
            </a:pPr>
            <a:r>
              <a:rPr lang="fr-CA" b="1" dirty="0"/>
              <a:t>Facteurs à prendre en </a:t>
            </a:r>
            <a:r>
              <a:rPr lang="fr-CA" b="1" dirty="0" smtClean="0"/>
              <a:t>considération :</a:t>
            </a:r>
            <a:endParaRPr lang="fr-CA" b="1" dirty="0"/>
          </a:p>
          <a:p>
            <a:pPr lvl="1"/>
            <a:r>
              <a:rPr lang="fr-CA" sz="2100" dirty="0"/>
              <a:t>Comment le site est-il utilisé et géré? Quelle est l’étendue de l’utilisation du site? </a:t>
            </a:r>
          </a:p>
          <a:p>
            <a:pPr lvl="2"/>
            <a:r>
              <a:rPr lang="fr-CA" sz="1700" dirty="0"/>
              <a:t>(interaction : Qui d’autre serait considéré comme l’autorité responsable de ces utilisations, éléments – p. ex., la faune</a:t>
            </a:r>
            <a:r>
              <a:rPr lang="fr-CA" sz="1700" dirty="0" smtClean="0"/>
              <a:t>?)</a:t>
            </a:r>
            <a:endParaRPr lang="fr-CA" sz="1700" dirty="0"/>
          </a:p>
          <a:p>
            <a:pPr lvl="1"/>
            <a:r>
              <a:rPr lang="fr-CA" sz="2100" dirty="0"/>
              <a:t>Quel genre d’impact ces utilisations </a:t>
            </a:r>
            <a:r>
              <a:rPr lang="fr-CA" sz="2100" dirty="0" err="1"/>
              <a:t>ont-elles</a:t>
            </a:r>
            <a:r>
              <a:rPr lang="fr-CA" sz="2100" dirty="0"/>
              <a:t> sur la biodiversité? </a:t>
            </a:r>
          </a:p>
          <a:p>
            <a:pPr lvl="1"/>
            <a:r>
              <a:rPr lang="fr-CA" sz="2100" dirty="0"/>
              <a:t>Le type et l’intensité de l’utilisation sont-ils compatibles avec la conservation in situ ou incompatibles?</a:t>
            </a:r>
          </a:p>
          <a:p>
            <a:pPr lvl="1"/>
            <a:r>
              <a:rPr lang="fr-CA" sz="2100" dirty="0"/>
              <a:t>Quels pouvoirs ou moyens sont utilisés pour prévenir, gérer et contrôler les utilisations?</a:t>
            </a:r>
          </a:p>
          <a:p>
            <a:pPr lvl="1"/>
            <a:r>
              <a:rPr lang="fr-CA" sz="2100" dirty="0"/>
              <a:t>La gestion des activités – (y compris les activités potentiellement compatibles) – a-t-elle un impact nul ou négligeable sur les valeurs de conservation? </a:t>
            </a:r>
          </a:p>
        </p:txBody>
      </p:sp>
      <p:pic>
        <p:nvPicPr>
          <p:cNvPr id="7" name="Picture 6"/>
          <p:cNvPicPr>
            <a:picLocks noChangeAspect="1"/>
          </p:cNvPicPr>
          <p:nvPr/>
        </p:nvPicPr>
        <p:blipFill>
          <a:blip r:embed="rId5"/>
          <a:stretch>
            <a:fillRect/>
          </a:stretch>
        </p:blipFill>
        <p:spPr>
          <a:xfrm>
            <a:off x="1004081" y="1027906"/>
            <a:ext cx="9995595" cy="2222190"/>
          </a:xfrm>
          <a:prstGeom prst="rect">
            <a:avLst/>
          </a:prstGeom>
        </p:spPr>
      </p:pic>
    </p:spTree>
    <p:extLst>
      <p:ext uri="{BB962C8B-B14F-4D97-AF65-F5344CB8AC3E}">
        <p14:creationId xmlns:p14="http://schemas.microsoft.com/office/powerpoint/2010/main" val="1174135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365125"/>
            <a:ext cx="10977748" cy="1325563"/>
          </a:xfrm>
        </p:spPr>
        <p:txBody>
          <a:bodyPr>
            <a:normAutofit/>
          </a:bodyPr>
          <a:lstStyle/>
          <a:p>
            <a:r>
              <a:rPr lang="fr-CA" sz="3600" b="1" dirty="0" smtClean="0">
                <a:solidFill>
                  <a:schemeClr val="accent6">
                    <a:lumMod val="50000"/>
                  </a:schemeClr>
                </a:solidFill>
              </a:rPr>
              <a:t>Moyen efficace-2</a:t>
            </a:r>
            <a:r>
              <a:rPr lang="fr-CA" sz="3600" b="1" dirty="0">
                <a:solidFill>
                  <a:schemeClr val="accent6">
                    <a:lumMod val="50000"/>
                  </a:schemeClr>
                </a:solidFill>
              </a:rPr>
              <a:t> : </a:t>
            </a:r>
            <a:r>
              <a:rPr lang="fr-CA" sz="3200" dirty="0" smtClean="0">
                <a:solidFill>
                  <a:schemeClr val="accent6">
                    <a:lumMod val="50000"/>
                  </a:schemeClr>
                </a:solidFill>
              </a:rPr>
              <a:t>Les </a:t>
            </a:r>
            <a:r>
              <a:rPr lang="fr-CA" sz="3200" dirty="0">
                <a:solidFill>
                  <a:schemeClr val="accent6">
                    <a:lumMod val="50000"/>
                  </a:schemeClr>
                </a:solidFill>
              </a:rPr>
              <a:t>outils sont-ils utilisés pour prévenir les activités incompatibles?</a:t>
            </a:r>
          </a:p>
        </p:txBody>
      </p:sp>
      <p:sp>
        <p:nvSpPr>
          <p:cNvPr id="3" name="Content Placeholder 2"/>
          <p:cNvSpPr>
            <a:spLocks noGrp="1"/>
          </p:cNvSpPr>
          <p:nvPr>
            <p:ph idx="1"/>
            <p:custDataLst>
              <p:tags r:id="rId2"/>
            </p:custDataLst>
          </p:nvPr>
        </p:nvSpPr>
        <p:spPr>
          <a:xfrm>
            <a:off x="838200" y="3846487"/>
            <a:ext cx="10515600" cy="2779943"/>
          </a:xfrm>
        </p:spPr>
        <p:txBody>
          <a:bodyPr>
            <a:normAutofit fontScale="77500" lnSpcReduction="20000"/>
          </a:bodyPr>
          <a:lstStyle/>
          <a:p>
            <a:pPr marL="0" indent="0">
              <a:buNone/>
            </a:pPr>
            <a:r>
              <a:rPr lang="fr-CA" b="1" dirty="0"/>
              <a:t>Intention : </a:t>
            </a:r>
            <a:r>
              <a:rPr lang="fr-CA" dirty="0"/>
              <a:t>Les activités incompatibles n’ont pas lieu et les activités compatibles sont gérées efficacement</a:t>
            </a:r>
          </a:p>
          <a:p>
            <a:pPr marL="0" indent="0">
              <a:buNone/>
            </a:pPr>
            <a:r>
              <a:rPr lang="fr-CA" b="1" dirty="0"/>
              <a:t>Facteurs à prendre en </a:t>
            </a:r>
            <a:r>
              <a:rPr lang="fr-CA" b="1" dirty="0" smtClean="0"/>
              <a:t>considération :</a:t>
            </a:r>
            <a:endParaRPr lang="fr-CA" b="1" dirty="0"/>
          </a:p>
          <a:p>
            <a:pPr lvl="1"/>
            <a:r>
              <a:rPr lang="fr-CA" sz="2100" dirty="0"/>
              <a:t>Des activités incompatibles (p. ex., l’exploitation minière) se produisent-elles?</a:t>
            </a:r>
          </a:p>
          <a:p>
            <a:pPr lvl="1"/>
            <a:r>
              <a:rPr lang="fr-CA" sz="2100" dirty="0"/>
              <a:t>Par quels moyens prévient-on les activités industrielles dommageables pour l’environnement et d’autres activités incompatibles?</a:t>
            </a:r>
          </a:p>
          <a:p>
            <a:pPr lvl="1"/>
            <a:r>
              <a:rPr lang="fr-CA" sz="2100" dirty="0"/>
              <a:t>L’autorité responsable </a:t>
            </a:r>
            <a:r>
              <a:rPr lang="fr-CA" sz="2100" dirty="0" err="1"/>
              <a:t>doit-elle</a:t>
            </a:r>
            <a:r>
              <a:rPr lang="fr-CA" sz="2100" dirty="0"/>
              <a:t> empêcher les activités incompatibles?</a:t>
            </a:r>
          </a:p>
          <a:p>
            <a:pPr lvl="1"/>
            <a:r>
              <a:rPr lang="fr-CA" sz="2100" dirty="0"/>
              <a:t>Quelle est la probabilité que ces activités incompatibles se produisent? </a:t>
            </a:r>
          </a:p>
          <a:p>
            <a:pPr lvl="1"/>
            <a:r>
              <a:rPr lang="fr-CA" sz="2100" dirty="0"/>
              <a:t>Y </a:t>
            </a:r>
            <a:r>
              <a:rPr lang="fr-CA" sz="2100" dirty="0" err="1"/>
              <a:t>a-t-il</a:t>
            </a:r>
            <a:r>
              <a:rPr lang="fr-CA" sz="2100" dirty="0"/>
              <a:t> des indications ou des attentes </a:t>
            </a:r>
            <a:r>
              <a:rPr lang="fr-CA" sz="2100" dirty="0" smtClean="0"/>
              <a:t>à l’effet </a:t>
            </a:r>
            <a:r>
              <a:rPr lang="fr-CA" sz="2100" dirty="0"/>
              <a:t>qu’elles se produiront dans l’avenir et qu’elles ne pourraient pas être prévenues?</a:t>
            </a:r>
          </a:p>
          <a:p>
            <a:pPr lvl="1"/>
            <a:r>
              <a:rPr lang="fr-CA" sz="2100" dirty="0"/>
              <a:t>Existe-t-il des moyens de faire appel ou d’annuler la prévention ou l’exclusion d’activités incompatibles?</a:t>
            </a:r>
          </a:p>
        </p:txBody>
      </p:sp>
      <p:pic>
        <p:nvPicPr>
          <p:cNvPr id="6" name="Picture 5"/>
          <p:cNvPicPr>
            <a:picLocks noChangeAspect="1"/>
          </p:cNvPicPr>
          <p:nvPr/>
        </p:nvPicPr>
        <p:blipFill rotWithShape="1">
          <a:blip r:embed="rId5"/>
          <a:srcRect b="776"/>
          <a:stretch/>
        </p:blipFill>
        <p:spPr>
          <a:xfrm>
            <a:off x="490537" y="1469346"/>
            <a:ext cx="11210925" cy="2277706"/>
          </a:xfrm>
          <a:prstGeom prst="rect">
            <a:avLst/>
          </a:prstGeom>
        </p:spPr>
      </p:pic>
    </p:spTree>
    <p:extLst>
      <p:ext uri="{BB962C8B-B14F-4D97-AF65-F5344CB8AC3E}">
        <p14:creationId xmlns:p14="http://schemas.microsoft.com/office/powerpoint/2010/main" val="3768729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199" y="201881"/>
            <a:ext cx="11060875" cy="1488807"/>
          </a:xfrm>
        </p:spPr>
        <p:txBody>
          <a:bodyPr>
            <a:normAutofit fontScale="90000"/>
          </a:bodyPr>
          <a:lstStyle/>
          <a:p>
            <a:r>
              <a:rPr lang="fr-CA" sz="3600" b="1" dirty="0">
                <a:solidFill>
                  <a:schemeClr val="accent6">
                    <a:lumMod val="50000"/>
                  </a:schemeClr>
                </a:solidFill>
              </a:rPr>
              <a:t>Long terme – Pendant combien de temps </a:t>
            </a:r>
            <a:r>
              <a:rPr lang="fr-CA" sz="3600" dirty="0">
                <a:solidFill>
                  <a:schemeClr val="accent6">
                    <a:lumMod val="50000"/>
                  </a:schemeClr>
                </a:solidFill>
              </a:rPr>
              <a:t>prévoit-on garder cet espace?</a:t>
            </a:r>
            <a:br>
              <a:rPr lang="fr-CA" sz="3600" dirty="0">
                <a:solidFill>
                  <a:schemeClr val="accent6">
                    <a:lumMod val="50000"/>
                  </a:schemeClr>
                </a:solidFill>
              </a:rPr>
            </a:br>
            <a:endParaRPr lang="fr-CA" sz="3600" dirty="0">
              <a:solidFill>
                <a:schemeClr val="accent6">
                  <a:lumMod val="50000"/>
                </a:schemeClr>
              </a:solidFill>
            </a:endParaRPr>
          </a:p>
        </p:txBody>
      </p:sp>
      <p:sp>
        <p:nvSpPr>
          <p:cNvPr id="3" name="Content Placeholder 2"/>
          <p:cNvSpPr>
            <a:spLocks noGrp="1"/>
          </p:cNvSpPr>
          <p:nvPr>
            <p:ph idx="1"/>
            <p:custDataLst>
              <p:tags r:id="rId2"/>
            </p:custDataLst>
          </p:nvPr>
        </p:nvSpPr>
        <p:spPr>
          <a:xfrm>
            <a:off x="838200" y="3301340"/>
            <a:ext cx="10515600" cy="3325091"/>
          </a:xfrm>
        </p:spPr>
        <p:txBody>
          <a:bodyPr>
            <a:normAutofit fontScale="92500" lnSpcReduction="20000"/>
          </a:bodyPr>
          <a:lstStyle/>
          <a:p>
            <a:pPr marL="0" indent="0">
              <a:buNone/>
            </a:pPr>
            <a:r>
              <a:rPr lang="fr-CA" b="1" dirty="0"/>
              <a:t>Intention :</a:t>
            </a:r>
            <a:r>
              <a:rPr lang="fr-CA" dirty="0"/>
              <a:t> </a:t>
            </a:r>
            <a:r>
              <a:rPr lang="fr-CA" dirty="0" smtClean="0"/>
              <a:t>La zone est </a:t>
            </a:r>
            <a:r>
              <a:rPr lang="fr-CA" dirty="0"/>
              <a:t>en place à long terme et il n’est pas facile de renverser cette situation.</a:t>
            </a:r>
          </a:p>
          <a:p>
            <a:pPr marL="0" indent="0">
              <a:buNone/>
            </a:pPr>
            <a:r>
              <a:rPr lang="fr-CA" b="1" dirty="0"/>
              <a:t>Facteurs à prendre en </a:t>
            </a:r>
            <a:r>
              <a:rPr lang="fr-CA" b="1" dirty="0" smtClean="0"/>
              <a:t>considération :</a:t>
            </a:r>
            <a:endParaRPr lang="fr-CA" b="1" dirty="0"/>
          </a:p>
          <a:p>
            <a:pPr lvl="1"/>
            <a:r>
              <a:rPr lang="fr-CA" sz="2100" dirty="0"/>
              <a:t>S’agit-il d’un site temporaire?</a:t>
            </a:r>
          </a:p>
          <a:p>
            <a:pPr lvl="1"/>
            <a:r>
              <a:rPr lang="fr-CA" sz="2100" dirty="0"/>
              <a:t>Quelles sont les indications d’une intention à long terme?</a:t>
            </a:r>
          </a:p>
          <a:p>
            <a:pPr lvl="1"/>
            <a:r>
              <a:rPr lang="fr-CA" sz="2100" dirty="0"/>
              <a:t>Y a-t-il une « date d’échéance » claire pour une entente?</a:t>
            </a:r>
          </a:p>
          <a:p>
            <a:pPr lvl="1"/>
            <a:r>
              <a:rPr lang="fr-CA" sz="2100" dirty="0" smtClean="0"/>
              <a:t>À quel point est-il difficile d’annuler </a:t>
            </a:r>
            <a:r>
              <a:rPr lang="fr-CA" sz="2100" dirty="0"/>
              <a:t>la protection de la zone? Est-ce une situation courante ou récente dans des sites semblables?</a:t>
            </a:r>
          </a:p>
          <a:p>
            <a:pPr lvl="1"/>
            <a:r>
              <a:rPr lang="fr-CA" sz="2100" dirty="0" smtClean="0"/>
              <a:t>À quel point est-il difficile de </a:t>
            </a:r>
            <a:r>
              <a:rPr lang="fr-CA" sz="2100" dirty="0"/>
              <a:t>changer l’intention de la zone? </a:t>
            </a:r>
            <a:r>
              <a:rPr lang="fr-CA" sz="2100" dirty="0" smtClean="0"/>
              <a:t>Quel </a:t>
            </a:r>
            <a:r>
              <a:rPr lang="fr-CA" sz="2100" dirty="0"/>
              <a:t>est le niveau d’autorité exigé pour effectuer ce changement?</a:t>
            </a:r>
          </a:p>
          <a:p>
            <a:pPr lvl="1"/>
            <a:r>
              <a:rPr lang="fr-CA" sz="2100" dirty="0"/>
              <a:t>Quels moyens de protection sont en place pour prévenir un renversement de situation?</a:t>
            </a:r>
          </a:p>
        </p:txBody>
      </p:sp>
      <p:pic>
        <p:nvPicPr>
          <p:cNvPr id="5" name="Picture 4"/>
          <p:cNvPicPr>
            <a:picLocks noChangeAspect="1"/>
          </p:cNvPicPr>
          <p:nvPr/>
        </p:nvPicPr>
        <p:blipFill rotWithShape="1">
          <a:blip r:embed="rId5"/>
          <a:srcRect b="794"/>
          <a:stretch/>
        </p:blipFill>
        <p:spPr>
          <a:xfrm>
            <a:off x="564869" y="1163375"/>
            <a:ext cx="11062261" cy="2058289"/>
          </a:xfrm>
          <a:prstGeom prst="rect">
            <a:avLst/>
          </a:prstGeom>
        </p:spPr>
      </p:pic>
    </p:spTree>
    <p:extLst>
      <p:ext uri="{BB962C8B-B14F-4D97-AF65-F5344CB8AC3E}">
        <p14:creationId xmlns:p14="http://schemas.microsoft.com/office/powerpoint/2010/main" val="188886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365125"/>
            <a:ext cx="10977748" cy="1325563"/>
          </a:xfrm>
        </p:spPr>
        <p:txBody>
          <a:bodyPr>
            <a:normAutofit/>
          </a:bodyPr>
          <a:lstStyle/>
          <a:p>
            <a:r>
              <a:rPr lang="fr-CA" sz="3600" b="1" dirty="0" smtClean="0"/>
              <a:t>Durée </a:t>
            </a:r>
            <a:r>
              <a:rPr lang="fr-CA" sz="3600" dirty="0" smtClean="0"/>
              <a:t>– </a:t>
            </a:r>
            <a:r>
              <a:rPr lang="fr-CA" sz="3600" dirty="0"/>
              <a:t>les protections sont-elles offertes toute l’année?</a:t>
            </a:r>
            <a:br>
              <a:rPr lang="fr-CA" sz="3600" dirty="0"/>
            </a:br>
            <a:endParaRPr lang="fr-CA" sz="3600" dirty="0"/>
          </a:p>
        </p:txBody>
      </p:sp>
      <p:sp>
        <p:nvSpPr>
          <p:cNvPr id="3" name="Content Placeholder 2"/>
          <p:cNvSpPr>
            <a:spLocks noGrp="1"/>
          </p:cNvSpPr>
          <p:nvPr>
            <p:ph idx="1"/>
            <p:custDataLst>
              <p:tags r:id="rId2"/>
            </p:custDataLst>
          </p:nvPr>
        </p:nvSpPr>
        <p:spPr>
          <a:xfrm>
            <a:off x="838200" y="3301340"/>
            <a:ext cx="10515600" cy="3325091"/>
          </a:xfrm>
        </p:spPr>
        <p:txBody>
          <a:bodyPr>
            <a:normAutofit/>
          </a:bodyPr>
          <a:lstStyle/>
          <a:p>
            <a:pPr marL="0" indent="0">
              <a:buNone/>
            </a:pPr>
            <a:r>
              <a:rPr lang="fr-CA" b="1" dirty="0"/>
              <a:t>Intention :</a:t>
            </a:r>
            <a:r>
              <a:rPr lang="fr-CA" dirty="0"/>
              <a:t> La biodiversité est protégée </a:t>
            </a:r>
            <a:r>
              <a:rPr lang="fr-CA" dirty="0" smtClean="0"/>
              <a:t>toute l’année</a:t>
            </a:r>
            <a:endParaRPr lang="fr-CA" dirty="0"/>
          </a:p>
          <a:p>
            <a:pPr marL="0" indent="0">
              <a:buNone/>
            </a:pPr>
            <a:r>
              <a:rPr lang="fr-CA" b="1" dirty="0"/>
              <a:t>Facteurs à prendre en </a:t>
            </a:r>
            <a:r>
              <a:rPr lang="fr-CA" b="1" dirty="0" smtClean="0"/>
              <a:t>considération :</a:t>
            </a:r>
            <a:endParaRPr lang="fr-CA" b="1" dirty="0"/>
          </a:p>
          <a:p>
            <a:pPr lvl="1"/>
            <a:r>
              <a:rPr lang="fr-CA" sz="2100" dirty="0"/>
              <a:t>Les mesures qui entraînent une conservation sont-elles saisonnières ou sont-elles en place pour une période précise seulement?</a:t>
            </a:r>
          </a:p>
          <a:p>
            <a:pPr lvl="1"/>
            <a:r>
              <a:rPr lang="fr-CA" sz="2100" dirty="0"/>
              <a:t>Si oui, sont-elles complétées par une série de mesures supplémentaires pour offrir des protections tout au long de l’année?</a:t>
            </a:r>
          </a:p>
          <a:p>
            <a:pPr lvl="1"/>
            <a:r>
              <a:rPr lang="fr-CA" sz="2100" dirty="0"/>
              <a:t>Si c’est le cas… l’ensemble des mécanismes doit être évalué collectivement</a:t>
            </a:r>
          </a:p>
        </p:txBody>
      </p:sp>
      <p:grpSp>
        <p:nvGrpSpPr>
          <p:cNvPr id="8" name="Group 7"/>
          <p:cNvGrpSpPr/>
          <p:nvPr>
            <p:custDataLst>
              <p:tags r:id="rId3"/>
            </p:custDataLst>
          </p:nvPr>
        </p:nvGrpSpPr>
        <p:grpSpPr>
          <a:xfrm>
            <a:off x="8039100" y="5688806"/>
            <a:ext cx="3848768" cy="976313"/>
            <a:chOff x="5780572" y="4770279"/>
            <a:chExt cx="5925218" cy="1504094"/>
          </a:xfrm>
        </p:grpSpPr>
        <p:pic>
          <p:nvPicPr>
            <p:cNvPr id="9" name="Picture 8"/>
            <p:cNvPicPr>
              <a:picLocks noChangeAspect="1"/>
            </p:cNvPicPr>
            <p:nvPr/>
          </p:nvPicPr>
          <p:blipFill rotWithShape="1">
            <a:blip r:embed="rId6">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10" name="Picture 2" descr="Conservation 2020"/>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Picture 5"/>
          <p:cNvPicPr>
            <a:picLocks noChangeAspect="1"/>
          </p:cNvPicPr>
          <p:nvPr/>
        </p:nvPicPr>
        <p:blipFill>
          <a:blip r:embed="rId8"/>
          <a:stretch>
            <a:fillRect/>
          </a:stretch>
        </p:blipFill>
        <p:spPr>
          <a:xfrm>
            <a:off x="727425" y="1091315"/>
            <a:ext cx="10737150" cy="2032584"/>
          </a:xfrm>
          <a:prstGeom prst="rect">
            <a:avLst/>
          </a:prstGeom>
        </p:spPr>
      </p:pic>
    </p:spTree>
    <p:extLst>
      <p:ext uri="{BB962C8B-B14F-4D97-AF65-F5344CB8AC3E}">
        <p14:creationId xmlns:p14="http://schemas.microsoft.com/office/powerpoint/2010/main" val="856362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fr-CA" dirty="0">
                <a:solidFill>
                  <a:schemeClr val="accent6">
                    <a:lumMod val="50000"/>
                  </a:schemeClr>
                </a:solidFill>
              </a:rPr>
              <a:t>Tableau 2 – Critères</a:t>
            </a:r>
          </a:p>
        </p:txBody>
      </p:sp>
      <p:sp>
        <p:nvSpPr>
          <p:cNvPr id="5" name="Text Placeholder 4"/>
          <p:cNvSpPr>
            <a:spLocks noGrp="1"/>
          </p:cNvSpPr>
          <p:nvPr>
            <p:ph type="body" idx="1"/>
            <p:custDataLst>
              <p:tags r:id="rId2"/>
            </p:custDataLst>
          </p:nvPr>
        </p:nvSpPr>
        <p:spPr>
          <a:noFill/>
        </p:spPr>
        <p:txBody>
          <a:bodyPr/>
          <a:lstStyle/>
          <a:p>
            <a:r>
              <a:rPr lang="fr-CA" dirty="0">
                <a:solidFill>
                  <a:schemeClr val="tx1">
                    <a:lumMod val="65000"/>
                    <a:lumOff val="35000"/>
                  </a:schemeClr>
                </a:solidFill>
              </a:rPr>
              <a:t>Normes qui diffèrent entre les évaluations des AP </a:t>
            </a:r>
            <a:r>
              <a:rPr lang="fr-CA" dirty="0" smtClean="0">
                <a:solidFill>
                  <a:schemeClr val="tx1">
                    <a:lumMod val="65000"/>
                    <a:lumOff val="35000"/>
                  </a:schemeClr>
                </a:solidFill>
              </a:rPr>
              <a:t/>
            </a:r>
            <a:br>
              <a:rPr lang="fr-CA" dirty="0" smtClean="0">
                <a:solidFill>
                  <a:schemeClr val="tx1">
                    <a:lumMod val="65000"/>
                    <a:lumOff val="35000"/>
                  </a:schemeClr>
                </a:solidFill>
              </a:rPr>
            </a:br>
            <a:r>
              <a:rPr lang="fr-CA" dirty="0" smtClean="0">
                <a:solidFill>
                  <a:schemeClr val="tx1">
                    <a:lumMod val="65000"/>
                    <a:lumOff val="35000"/>
                  </a:schemeClr>
                </a:solidFill>
              </a:rPr>
              <a:t>et </a:t>
            </a:r>
            <a:r>
              <a:rPr lang="fr-CA" dirty="0">
                <a:solidFill>
                  <a:schemeClr val="tx1">
                    <a:lumMod val="65000"/>
                    <a:lumOff val="35000"/>
                  </a:schemeClr>
                </a:solidFill>
              </a:rPr>
              <a:t>des AMCEZ</a:t>
            </a:r>
          </a:p>
        </p:txBody>
      </p:sp>
      <p:pic>
        <p:nvPicPr>
          <p:cNvPr id="12" name="Picture 3" descr="C:\Users\heather.lazaruk\Downloads\29693964414_da36f5d881_z.jpg"/>
          <p:cNvPicPr>
            <a:picLocks noChangeAspect="1" noChangeArrowheads="1"/>
          </p:cNvPicPr>
          <p:nvPr>
            <p:custDataLst>
              <p:tags r:id="rId3"/>
            </p:custDataLst>
          </p:nvPr>
        </p:nvPicPr>
        <p:blipFill rotWithShape="1">
          <a:blip r:embed="rId7">
            <a:extLst>
              <a:ext uri="{28A0092B-C50C-407E-A947-70E740481C1C}">
                <a14:useLocalDpi xmlns:a14="http://schemas.microsoft.com/office/drawing/2010/main" val="0"/>
              </a:ext>
            </a:extLst>
          </a:blip>
          <a:srcRect r="6661"/>
          <a:stretch/>
        </p:blipFill>
        <p:spPr bwMode="auto">
          <a:xfrm>
            <a:off x="8263225" y="605641"/>
            <a:ext cx="3338967" cy="5361709"/>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custDataLst>
              <p:tags r:id="rId4"/>
            </p:custDataLst>
          </p:nvPr>
        </p:nvGrpSpPr>
        <p:grpSpPr>
          <a:xfrm>
            <a:off x="977158" y="5215303"/>
            <a:ext cx="5925218" cy="1504094"/>
            <a:chOff x="577108" y="5215303"/>
            <a:chExt cx="5925218" cy="1504094"/>
          </a:xfrm>
        </p:grpSpPr>
        <p:pic>
          <p:nvPicPr>
            <p:cNvPr id="6" name="Picture 5"/>
            <p:cNvPicPr>
              <a:picLocks noChangeAspect="1"/>
            </p:cNvPicPr>
            <p:nvPr/>
          </p:nvPicPr>
          <p:blipFill rotWithShape="1">
            <a:blip r:embed="rId8"/>
            <a:srcRect r="868"/>
            <a:stretch/>
          </p:blipFill>
          <p:spPr>
            <a:xfrm>
              <a:off x="577108" y="5215303"/>
              <a:ext cx="4138246" cy="1504094"/>
            </a:xfrm>
            <a:prstGeom prst="rect">
              <a:avLst/>
            </a:prstGeom>
          </p:spPr>
        </p:pic>
        <p:pic>
          <p:nvPicPr>
            <p:cNvPr id="7" name="Picture 2" descr="Conservation 2020"/>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80513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heather.lazaruk\Downloads\32247569804_641ff93b5d_z.jpg"/>
          <p:cNvPicPr>
            <a:picLocks noChangeAspect="1" noChangeArrowheads="1"/>
          </p:cNvPicPr>
          <p:nvPr>
            <p:custDataLst>
              <p:tags r:id="rId1"/>
            </p:custDataLst>
          </p:nvPr>
        </p:nvPicPr>
        <p:blipFill rotWithShape="1">
          <a:blip r:embed="rId4" cstate="email">
            <a:extLst>
              <a:ext uri="{28A0092B-C50C-407E-A947-70E740481C1C}">
                <a14:useLocalDpi xmlns:a14="http://schemas.microsoft.com/office/drawing/2010/main"/>
              </a:ext>
            </a:extLst>
          </a:blip>
          <a:srcRect t="6518"/>
          <a:stretch/>
        </p:blipFill>
        <p:spPr bwMode="auto">
          <a:xfrm>
            <a:off x="1" y="-20537"/>
            <a:ext cx="12186830" cy="6878537"/>
          </a:xfrm>
          <a:prstGeom prst="rect">
            <a:avLst/>
          </a:prstGeom>
          <a:noFill/>
        </p:spPr>
      </p:pic>
      <p:pic>
        <p:nvPicPr>
          <p:cNvPr id="2" name="Picture 1"/>
          <p:cNvPicPr>
            <a:picLocks noChangeAspect="1"/>
          </p:cNvPicPr>
          <p:nvPr/>
        </p:nvPicPr>
        <p:blipFill>
          <a:blip r:embed="rId5"/>
          <a:stretch>
            <a:fillRect/>
          </a:stretch>
        </p:blipFill>
        <p:spPr>
          <a:xfrm>
            <a:off x="1530941" y="237381"/>
            <a:ext cx="9124950" cy="6362700"/>
          </a:xfrm>
          <a:prstGeom prst="rect">
            <a:avLst/>
          </a:prstGeom>
        </p:spPr>
      </p:pic>
    </p:spTree>
    <p:extLst>
      <p:ext uri="{BB962C8B-B14F-4D97-AF65-F5344CB8AC3E}">
        <p14:creationId xmlns:p14="http://schemas.microsoft.com/office/powerpoint/2010/main" val="3783542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heather.lazaruk\Downloads\30100889096_179db28313_k.jpg"/>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 y="-4862"/>
            <a:ext cx="1219224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stretch>
            <a:fillRect/>
          </a:stretch>
        </p:blipFill>
        <p:spPr>
          <a:xfrm>
            <a:off x="1380899" y="541176"/>
            <a:ext cx="9430442" cy="5765924"/>
          </a:xfrm>
          <a:prstGeom prst="rect">
            <a:avLst/>
          </a:prstGeom>
        </p:spPr>
      </p:pic>
    </p:spTree>
    <p:extLst>
      <p:ext uri="{BB962C8B-B14F-4D97-AF65-F5344CB8AC3E}">
        <p14:creationId xmlns:p14="http://schemas.microsoft.com/office/powerpoint/2010/main" val="3496635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838200" y="260860"/>
            <a:ext cx="10515600" cy="1071789"/>
          </a:xfrm>
        </p:spPr>
        <p:txBody>
          <a:bodyPr>
            <a:noAutofit/>
          </a:bodyPr>
          <a:lstStyle/>
          <a:p>
            <a:r>
              <a:rPr lang="fr-CA" b="1" dirty="0">
                <a:solidFill>
                  <a:schemeClr val="accent6">
                    <a:lumMod val="50000"/>
                  </a:schemeClr>
                </a:solidFill>
              </a:rPr>
              <a:t>Primauté des objectifs</a:t>
            </a:r>
            <a:r>
              <a:rPr lang="fr-CA" dirty="0">
                <a:solidFill>
                  <a:schemeClr val="accent6">
                    <a:lumMod val="50000"/>
                  </a:schemeClr>
                </a:solidFill>
              </a:rPr>
              <a:t> – qui gagne en cas de conflit?</a:t>
            </a:r>
          </a:p>
        </p:txBody>
      </p:sp>
      <p:sp>
        <p:nvSpPr>
          <p:cNvPr id="5" name="Content Placeholder 4"/>
          <p:cNvSpPr>
            <a:spLocks noGrp="1"/>
          </p:cNvSpPr>
          <p:nvPr>
            <p:ph idx="1"/>
            <p:custDataLst>
              <p:tags r:id="rId2"/>
            </p:custDataLst>
          </p:nvPr>
        </p:nvSpPr>
        <p:spPr>
          <a:xfrm>
            <a:off x="838200" y="3949797"/>
            <a:ext cx="10515600" cy="2829760"/>
          </a:xfrm>
        </p:spPr>
        <p:txBody>
          <a:bodyPr>
            <a:normAutofit lnSpcReduction="10000"/>
          </a:bodyPr>
          <a:lstStyle/>
          <a:p>
            <a:pPr marL="0" indent="0">
              <a:buNone/>
            </a:pPr>
            <a:r>
              <a:rPr lang="fr-CA" sz="2000" b="1" dirty="0"/>
              <a:t>Intention :</a:t>
            </a:r>
            <a:r>
              <a:rPr lang="fr-CA" sz="2000" dirty="0"/>
              <a:t> Les objectifs font en sorte d’assurer la conservation in situ de la biodiversité.</a:t>
            </a:r>
          </a:p>
          <a:p>
            <a:pPr marL="0" indent="0">
              <a:buNone/>
            </a:pPr>
            <a:r>
              <a:rPr lang="fr-CA" sz="2000" b="1" dirty="0"/>
              <a:t>Facteurs à prendre en </a:t>
            </a:r>
            <a:r>
              <a:rPr lang="fr-CA" sz="2000" b="1" dirty="0" smtClean="0"/>
              <a:t>considération :</a:t>
            </a:r>
            <a:endParaRPr lang="fr-CA" sz="2000" b="1" dirty="0"/>
          </a:p>
          <a:p>
            <a:pPr lvl="1"/>
            <a:r>
              <a:rPr lang="fr-CA" sz="1600" dirty="0"/>
              <a:t>Quels sont les objectifs principaux et prépondérants du site? </a:t>
            </a:r>
          </a:p>
          <a:p>
            <a:pPr lvl="1"/>
            <a:r>
              <a:rPr lang="fr-CA" sz="1600" dirty="0"/>
              <a:t>Les objectifs du site et leur primauté relative sont-ils clairement énoncés ou sont-ils inférés ou présumés?</a:t>
            </a:r>
          </a:p>
          <a:p>
            <a:pPr lvl="1"/>
            <a:r>
              <a:rPr lang="fr-CA" sz="1600" dirty="0"/>
              <a:t>Y </a:t>
            </a:r>
            <a:r>
              <a:rPr lang="fr-CA" sz="1600" dirty="0" err="1"/>
              <a:t>a-t-il</a:t>
            </a:r>
            <a:r>
              <a:rPr lang="fr-CA" sz="1600" dirty="0"/>
              <a:t> des objectifs de conservation? Ont-ils </a:t>
            </a:r>
            <a:r>
              <a:rPr lang="fr-CA" sz="1600" dirty="0" smtClean="0"/>
              <a:t>la priorité sur </a:t>
            </a:r>
            <a:r>
              <a:rPr lang="fr-CA" sz="1600" dirty="0"/>
              <a:t>les autres objectifs?</a:t>
            </a:r>
          </a:p>
          <a:p>
            <a:pPr lvl="1"/>
            <a:r>
              <a:rPr lang="fr-CA" sz="1600" dirty="0"/>
              <a:t>Y </a:t>
            </a:r>
            <a:r>
              <a:rPr lang="fr-CA" sz="1600" dirty="0" err="1"/>
              <a:t>a-t-il</a:t>
            </a:r>
            <a:r>
              <a:rPr lang="fr-CA" sz="1600" dirty="0"/>
              <a:t> des priorités potentiellement concurrentes? </a:t>
            </a:r>
          </a:p>
          <a:p>
            <a:pPr lvl="1"/>
            <a:r>
              <a:rPr lang="fr-CA" sz="1600" dirty="0"/>
              <a:t>Comment sont-elles compatibles avec la conservation in situ de la biodiversité et comment permettent-elles de la réaliser?</a:t>
            </a:r>
          </a:p>
          <a:p>
            <a:pPr lvl="1"/>
            <a:r>
              <a:rPr lang="fr-CA" sz="1600" dirty="0"/>
              <a:t>Les objectifs énoncés concordent-ils avec le type et l’ampleur des activités permises et leurs répercussions?</a:t>
            </a:r>
          </a:p>
          <a:p>
            <a:pPr lvl="1"/>
            <a:r>
              <a:rPr lang="fr-CA" sz="1600" dirty="0"/>
              <a:t>Les principaux objectifs sont-ils censés durer?</a:t>
            </a:r>
          </a:p>
        </p:txBody>
      </p:sp>
      <p:pic>
        <p:nvPicPr>
          <p:cNvPr id="2" name="Picture 1"/>
          <p:cNvPicPr>
            <a:picLocks noChangeAspect="1"/>
          </p:cNvPicPr>
          <p:nvPr/>
        </p:nvPicPr>
        <p:blipFill rotWithShape="1">
          <a:blip r:embed="rId5"/>
          <a:srcRect t="-1" b="521"/>
          <a:stretch/>
        </p:blipFill>
        <p:spPr>
          <a:xfrm>
            <a:off x="2247589" y="1278683"/>
            <a:ext cx="7696822" cy="2657213"/>
          </a:xfrm>
          <a:prstGeom prst="rect">
            <a:avLst/>
          </a:prstGeom>
        </p:spPr>
      </p:pic>
    </p:spTree>
    <p:extLst>
      <p:ext uri="{BB962C8B-B14F-4D97-AF65-F5344CB8AC3E}">
        <p14:creationId xmlns:p14="http://schemas.microsoft.com/office/powerpoint/2010/main" val="9907544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78748"/>
            <a:ext cx="10515600" cy="1325563"/>
          </a:xfrm>
        </p:spPr>
        <p:txBody>
          <a:bodyPr>
            <a:normAutofit/>
          </a:bodyPr>
          <a:lstStyle/>
          <a:p>
            <a:r>
              <a:rPr lang="fr-CA" b="1" dirty="0">
                <a:solidFill>
                  <a:schemeClr val="accent6">
                    <a:lumMod val="50000"/>
                  </a:schemeClr>
                </a:solidFill>
              </a:rPr>
              <a:t>Portée des objectifs</a:t>
            </a:r>
            <a:r>
              <a:rPr lang="fr-CA" dirty="0">
                <a:solidFill>
                  <a:schemeClr val="accent6">
                    <a:lumMod val="50000"/>
                  </a:schemeClr>
                </a:solidFill>
              </a:rPr>
              <a:t> – </a:t>
            </a:r>
            <a:r>
              <a:rPr lang="fr-CA" dirty="0" smtClean="0">
                <a:solidFill>
                  <a:schemeClr val="accent6">
                    <a:lumMod val="50000"/>
                  </a:schemeClr>
                </a:solidFill>
              </a:rPr>
              <a:t>qu’</a:t>
            </a:r>
            <a:r>
              <a:rPr lang="fr-CA" sz="4000" dirty="0" smtClean="0">
                <a:solidFill>
                  <a:schemeClr val="accent6">
                    <a:lumMod val="50000"/>
                  </a:schemeClr>
                </a:solidFill>
              </a:rPr>
              <a:t>est-ce </a:t>
            </a:r>
            <a:r>
              <a:rPr lang="fr-CA" sz="4000" dirty="0">
                <a:solidFill>
                  <a:schemeClr val="accent6">
                    <a:lumMod val="50000"/>
                  </a:schemeClr>
                </a:solidFill>
              </a:rPr>
              <a:t>qui est inclus?</a:t>
            </a:r>
          </a:p>
        </p:txBody>
      </p:sp>
      <p:sp>
        <p:nvSpPr>
          <p:cNvPr id="3" name="Content Placeholder 2"/>
          <p:cNvSpPr>
            <a:spLocks noGrp="1"/>
          </p:cNvSpPr>
          <p:nvPr>
            <p:ph idx="1"/>
            <p:custDataLst>
              <p:tags r:id="rId2"/>
            </p:custDataLst>
          </p:nvPr>
        </p:nvSpPr>
        <p:spPr>
          <a:xfrm>
            <a:off x="838200" y="1396314"/>
            <a:ext cx="10515600" cy="2789017"/>
          </a:xfrm>
        </p:spPr>
        <p:txBody>
          <a:bodyPr>
            <a:normAutofit fontScale="77500" lnSpcReduction="20000"/>
          </a:bodyPr>
          <a:lstStyle/>
          <a:p>
            <a:pPr marL="0" indent="0">
              <a:buNone/>
            </a:pPr>
            <a:r>
              <a:rPr lang="fr-CA" b="1" dirty="0"/>
              <a:t>Intention :</a:t>
            </a:r>
            <a:r>
              <a:rPr lang="fr-CA" dirty="0"/>
              <a:t> Les objectifs ont une portée suffisante pour assurer la conservation in situ de la biodiversité.</a:t>
            </a:r>
          </a:p>
          <a:p>
            <a:pPr marL="0" indent="0">
              <a:buNone/>
            </a:pPr>
            <a:r>
              <a:rPr lang="fr-CA" b="1" dirty="0"/>
              <a:t>Facteurs à prendre en </a:t>
            </a:r>
            <a:r>
              <a:rPr lang="fr-CA" b="1" dirty="0" smtClean="0"/>
              <a:t>considération :</a:t>
            </a:r>
            <a:endParaRPr lang="fr-CA" b="1" dirty="0"/>
          </a:p>
          <a:p>
            <a:pPr lvl="1"/>
            <a:r>
              <a:rPr lang="fr-CA" sz="2100" dirty="0"/>
              <a:t>En quoi consiste la cible ou le résultat des objectifs?</a:t>
            </a:r>
          </a:p>
          <a:p>
            <a:pPr lvl="1"/>
            <a:r>
              <a:rPr lang="fr-CA" sz="2100" dirty="0"/>
              <a:t>Les objectifs sont-ils assez larges pour donner de bons résultats? (c.-à-d. objectifs atteints = biodiversité réalisée)</a:t>
            </a:r>
          </a:p>
          <a:p>
            <a:pPr lvl="1"/>
            <a:r>
              <a:rPr lang="fr-CA" sz="2100" dirty="0"/>
              <a:t>Quels éléments de la biodiversité in situ sont protégés?</a:t>
            </a:r>
          </a:p>
          <a:p>
            <a:pPr lvl="1"/>
            <a:r>
              <a:rPr lang="fr-CA" sz="2100" dirty="0"/>
              <a:t>Indépendamment des objectifs - Le site est-il géré de manière à ce que la biodiversité dans son ensemble soit protégée ou non compromise?</a:t>
            </a:r>
          </a:p>
          <a:p>
            <a:pPr lvl="1"/>
            <a:r>
              <a:rPr lang="fr-CA" sz="2100" dirty="0"/>
              <a:t>La gestion du site ou la méthode employée compromet-elle certains éléments de la biodiversité?</a:t>
            </a:r>
          </a:p>
          <a:p>
            <a:pPr lvl="1"/>
            <a:r>
              <a:rPr lang="fr-CA" sz="2100" dirty="0"/>
              <a:t>Les objectifs du site sont-ils conformes à la conservation in situ de la biodiversité et, dans l’affirmative, comment permettent-ils de la réaliser?</a:t>
            </a:r>
          </a:p>
          <a:p>
            <a:pPr marL="457200" lvl="1" indent="0">
              <a:buNone/>
            </a:pPr>
            <a:endParaRPr lang="en-CA" sz="2100" dirty="0"/>
          </a:p>
        </p:txBody>
      </p:sp>
      <p:pic>
        <p:nvPicPr>
          <p:cNvPr id="9" name="Picture 8"/>
          <p:cNvPicPr>
            <a:picLocks noChangeAspect="1"/>
          </p:cNvPicPr>
          <p:nvPr/>
        </p:nvPicPr>
        <p:blipFill rotWithShape="1">
          <a:blip r:embed="rId5"/>
          <a:srcRect b="486"/>
          <a:stretch/>
        </p:blipFill>
        <p:spPr>
          <a:xfrm>
            <a:off x="1921979" y="4032215"/>
            <a:ext cx="8348041" cy="2577307"/>
          </a:xfrm>
          <a:prstGeom prst="rect">
            <a:avLst/>
          </a:prstGeom>
        </p:spPr>
      </p:pic>
    </p:spTree>
    <p:extLst>
      <p:ext uri="{BB962C8B-B14F-4D97-AF65-F5344CB8AC3E}">
        <p14:creationId xmlns:p14="http://schemas.microsoft.com/office/powerpoint/2010/main" val="26991985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246371"/>
            <a:ext cx="10515600" cy="1325563"/>
          </a:xfrm>
        </p:spPr>
        <p:txBody>
          <a:bodyPr/>
          <a:lstStyle/>
          <a:p>
            <a:r>
              <a:rPr lang="fr-CA" b="1" dirty="0">
                <a:solidFill>
                  <a:schemeClr val="accent6">
                    <a:lumMod val="50000"/>
                  </a:schemeClr>
                </a:solidFill>
              </a:rPr>
              <a:t>Autorités responsables</a:t>
            </a:r>
            <a:r>
              <a:rPr lang="fr-CA" dirty="0">
                <a:solidFill>
                  <a:schemeClr val="accent6">
                    <a:lumMod val="50000"/>
                  </a:schemeClr>
                </a:solidFill>
              </a:rPr>
              <a:t> – qui est </a:t>
            </a:r>
            <a:r>
              <a:rPr lang="fr-CA" dirty="0" smtClean="0">
                <a:solidFill>
                  <a:schemeClr val="accent6">
                    <a:lumMod val="50000"/>
                  </a:schemeClr>
                </a:solidFill>
              </a:rPr>
              <a:t>responsable </a:t>
            </a:r>
            <a:r>
              <a:rPr lang="fr-CA" dirty="0">
                <a:solidFill>
                  <a:schemeClr val="accent6">
                    <a:lumMod val="50000"/>
                  </a:schemeClr>
                </a:solidFill>
              </a:rPr>
              <a:t>de quoi?</a:t>
            </a:r>
          </a:p>
        </p:txBody>
      </p:sp>
      <p:sp>
        <p:nvSpPr>
          <p:cNvPr id="3" name="Content Placeholder 2"/>
          <p:cNvSpPr>
            <a:spLocks noGrp="1"/>
          </p:cNvSpPr>
          <p:nvPr>
            <p:ph idx="1"/>
            <p:custDataLst>
              <p:tags r:id="rId2"/>
            </p:custDataLst>
          </p:nvPr>
        </p:nvSpPr>
        <p:spPr>
          <a:xfrm>
            <a:off x="838200" y="5605152"/>
            <a:ext cx="10515600" cy="951075"/>
          </a:xfrm>
          <a:solidFill>
            <a:schemeClr val="bg1"/>
          </a:solidFill>
        </p:spPr>
        <p:txBody>
          <a:bodyPr>
            <a:normAutofit/>
          </a:bodyPr>
          <a:lstStyle/>
          <a:p>
            <a:pPr marL="0" indent="0">
              <a:buNone/>
            </a:pPr>
            <a:r>
              <a:rPr lang="fr-CA" b="1" dirty="0"/>
              <a:t>Intention :</a:t>
            </a:r>
            <a:r>
              <a:rPr lang="fr-CA" dirty="0"/>
              <a:t> La conservation in situ de la biodiversité n’est pas compromise par les autorités responsables</a:t>
            </a:r>
          </a:p>
        </p:txBody>
      </p:sp>
      <p:pic>
        <p:nvPicPr>
          <p:cNvPr id="7" name="Picture 6"/>
          <p:cNvPicPr>
            <a:picLocks noChangeAspect="1"/>
          </p:cNvPicPr>
          <p:nvPr/>
        </p:nvPicPr>
        <p:blipFill rotWithShape="1">
          <a:blip r:embed="rId5"/>
          <a:srcRect t="474" b="468"/>
          <a:stretch/>
        </p:blipFill>
        <p:spPr>
          <a:xfrm>
            <a:off x="1347787" y="1510231"/>
            <a:ext cx="9496425" cy="4094921"/>
          </a:xfrm>
          <a:prstGeom prst="rect">
            <a:avLst/>
          </a:prstGeom>
        </p:spPr>
      </p:pic>
    </p:spTree>
    <p:extLst>
      <p:ext uri="{BB962C8B-B14F-4D97-AF65-F5344CB8AC3E}">
        <p14:creationId xmlns:p14="http://schemas.microsoft.com/office/powerpoint/2010/main" val="21823260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fr-CA" b="1" dirty="0">
                <a:solidFill>
                  <a:schemeClr val="accent6">
                    <a:lumMod val="50000"/>
                  </a:schemeClr>
                </a:solidFill>
              </a:rPr>
              <a:t>Autorités responsables</a:t>
            </a:r>
            <a:r>
              <a:rPr lang="fr-CA" dirty="0">
                <a:solidFill>
                  <a:schemeClr val="accent6">
                    <a:lumMod val="50000"/>
                  </a:schemeClr>
                </a:solidFill>
              </a:rPr>
              <a:t> – qui est </a:t>
            </a:r>
            <a:r>
              <a:rPr lang="fr-CA" dirty="0" smtClean="0">
                <a:solidFill>
                  <a:schemeClr val="accent6">
                    <a:lumMod val="50000"/>
                  </a:schemeClr>
                </a:solidFill>
              </a:rPr>
              <a:t>responsable </a:t>
            </a:r>
            <a:r>
              <a:rPr lang="fr-CA" dirty="0">
                <a:solidFill>
                  <a:schemeClr val="accent6">
                    <a:lumMod val="50000"/>
                  </a:schemeClr>
                </a:solidFill>
              </a:rPr>
              <a:t>de quoi?</a:t>
            </a:r>
          </a:p>
        </p:txBody>
      </p:sp>
      <p:sp>
        <p:nvSpPr>
          <p:cNvPr id="4" name="Content Placeholder 2"/>
          <p:cNvSpPr txBox="1">
            <a:spLocks/>
          </p:cNvSpPr>
          <p:nvPr>
            <p:custDataLst>
              <p:tags r:id="rId2"/>
            </p:custDataLst>
          </p:nvPr>
        </p:nvSpPr>
        <p:spPr>
          <a:xfrm>
            <a:off x="838200" y="2970807"/>
            <a:ext cx="10515600" cy="3670482"/>
          </a:xfrm>
          <a:prstGeom prst="rect">
            <a:avLst/>
          </a:prstGeom>
          <a:solidFill>
            <a:schemeClr val="bg1"/>
          </a:soli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CA" b="1" dirty="0"/>
              <a:t>Facteurs à prendre en considération</a:t>
            </a:r>
            <a:r>
              <a:rPr lang="fr-CA" dirty="0"/>
              <a:t> : </a:t>
            </a:r>
          </a:p>
          <a:p>
            <a:pPr lvl="1"/>
            <a:r>
              <a:rPr lang="fr-CA" dirty="0"/>
              <a:t>Qui d’AUTRE est responsable de (permettre, interdire, subventionner ou déterminer) les activités ayant une incidence sur la biodiversité du site?</a:t>
            </a:r>
          </a:p>
          <a:p>
            <a:pPr lvl="1"/>
            <a:r>
              <a:rPr lang="fr-CA" dirty="0"/>
              <a:t>Comment leur gestion de ces activités influe-t-elle sur la biodiversité? Est-ce conforme à la conservation?</a:t>
            </a:r>
          </a:p>
          <a:p>
            <a:pPr lvl="1"/>
            <a:r>
              <a:rPr lang="fr-CA" dirty="0"/>
              <a:t>Les activités ou les déterminations peuvent-elles être autorisées par une autre autorité responsable?</a:t>
            </a:r>
          </a:p>
          <a:p>
            <a:pPr lvl="1"/>
            <a:r>
              <a:rPr lang="fr-CA" dirty="0"/>
              <a:t>Comment concilie-t-on les pouvoirs multiples – qui l’emporte sur qui, et pour quoi?</a:t>
            </a:r>
          </a:p>
          <a:p>
            <a:pPr lvl="1"/>
            <a:r>
              <a:rPr lang="fr-CA" dirty="0"/>
              <a:t>Qui gère et autorise les droits d’exploitation du sous-sol sous le site? </a:t>
            </a:r>
            <a:r>
              <a:rPr lang="fr-CA" dirty="0" smtClean="0"/>
              <a:t>Sont-ils </a:t>
            </a:r>
            <a:r>
              <a:rPr lang="fr-CA" dirty="0"/>
              <a:t>liés aux droits de surface?</a:t>
            </a:r>
          </a:p>
          <a:p>
            <a:pPr lvl="1"/>
            <a:r>
              <a:rPr lang="fr-CA" dirty="0"/>
              <a:t>La grande majorité des terres sont gouvernées par des pouvoirs MULTIPLES – qui a autorité sur quoi?</a:t>
            </a:r>
          </a:p>
        </p:txBody>
      </p:sp>
      <p:pic>
        <p:nvPicPr>
          <p:cNvPr id="3" name="Picture 2"/>
          <p:cNvPicPr>
            <a:picLocks noChangeAspect="1"/>
          </p:cNvPicPr>
          <p:nvPr/>
        </p:nvPicPr>
        <p:blipFill rotWithShape="1">
          <a:blip r:embed="rId5"/>
          <a:srcRect b="13904"/>
          <a:stretch/>
        </p:blipFill>
        <p:spPr>
          <a:xfrm>
            <a:off x="3025637" y="984505"/>
            <a:ext cx="8001000" cy="1901241"/>
          </a:xfrm>
          <a:prstGeom prst="rect">
            <a:avLst/>
          </a:prstGeom>
        </p:spPr>
      </p:pic>
    </p:spTree>
    <p:extLst>
      <p:ext uri="{BB962C8B-B14F-4D97-AF65-F5344CB8AC3E}">
        <p14:creationId xmlns:p14="http://schemas.microsoft.com/office/powerpoint/2010/main" val="26228602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95003"/>
            <a:ext cx="10633364" cy="1595685"/>
          </a:xfrm>
        </p:spPr>
        <p:txBody>
          <a:bodyPr/>
          <a:lstStyle/>
          <a:p>
            <a:r>
              <a:rPr lang="fr-CA" b="1" dirty="0">
                <a:solidFill>
                  <a:schemeClr val="accent6">
                    <a:lumMod val="50000"/>
                  </a:schemeClr>
                </a:solidFill>
              </a:rPr>
              <a:t>Résultats en matière </a:t>
            </a:r>
            <a:r>
              <a:rPr lang="fr-CA" b="1" dirty="0" smtClean="0">
                <a:solidFill>
                  <a:schemeClr val="accent6">
                    <a:lumMod val="50000"/>
                  </a:schemeClr>
                </a:solidFill>
              </a:rPr>
              <a:t>de conservation de la </a:t>
            </a:r>
            <a:r>
              <a:rPr lang="fr-CA" b="1" dirty="0">
                <a:solidFill>
                  <a:schemeClr val="accent6">
                    <a:lumMod val="50000"/>
                  </a:schemeClr>
                </a:solidFill>
              </a:rPr>
              <a:t>biodiversité</a:t>
            </a:r>
            <a:r>
              <a:rPr lang="fr-CA" dirty="0">
                <a:solidFill>
                  <a:schemeClr val="accent6">
                    <a:lumMod val="50000"/>
                  </a:schemeClr>
                </a:solidFill>
              </a:rPr>
              <a:t> – quel est le résultat?</a:t>
            </a:r>
          </a:p>
        </p:txBody>
      </p:sp>
      <p:sp>
        <p:nvSpPr>
          <p:cNvPr id="3" name="Content Placeholder 2"/>
          <p:cNvSpPr>
            <a:spLocks noGrp="1"/>
          </p:cNvSpPr>
          <p:nvPr>
            <p:ph idx="1"/>
            <p:custDataLst>
              <p:tags r:id="rId2"/>
            </p:custDataLst>
          </p:nvPr>
        </p:nvSpPr>
        <p:spPr>
          <a:xfrm>
            <a:off x="838200" y="3682314"/>
            <a:ext cx="10515600" cy="2965621"/>
          </a:xfrm>
        </p:spPr>
        <p:txBody>
          <a:bodyPr>
            <a:normAutofit fontScale="70000" lnSpcReduction="20000"/>
          </a:bodyPr>
          <a:lstStyle/>
          <a:p>
            <a:pPr marL="0" indent="0">
              <a:buNone/>
            </a:pPr>
            <a:r>
              <a:rPr lang="fr-CA" b="1" dirty="0"/>
              <a:t>Intention :</a:t>
            </a:r>
            <a:r>
              <a:rPr lang="fr-CA" dirty="0"/>
              <a:t> La biodiversité est conservée </a:t>
            </a:r>
            <a:r>
              <a:rPr lang="fr-CA" dirty="0" smtClean="0"/>
              <a:t>in situ</a:t>
            </a:r>
            <a:endParaRPr lang="fr-CA" dirty="0"/>
          </a:p>
          <a:p>
            <a:pPr marL="0" indent="0">
              <a:buNone/>
            </a:pPr>
            <a:r>
              <a:rPr lang="fr-CA" b="1" dirty="0"/>
              <a:t>Facteurs à prendre en considération</a:t>
            </a:r>
            <a:r>
              <a:rPr lang="fr-CA" dirty="0"/>
              <a:t> :</a:t>
            </a:r>
          </a:p>
          <a:p>
            <a:pPr lvl="1"/>
            <a:r>
              <a:rPr lang="fr-CA" dirty="0"/>
              <a:t>A-t-on évalué </a:t>
            </a:r>
            <a:r>
              <a:rPr lang="fr-CA" dirty="0" smtClean="0"/>
              <a:t>l’état </a:t>
            </a:r>
            <a:r>
              <a:rPr lang="fr-CA" dirty="0"/>
              <a:t>du site? Comment?</a:t>
            </a:r>
          </a:p>
          <a:p>
            <a:pPr lvl="1"/>
            <a:r>
              <a:rPr lang="fr-CA" dirty="0"/>
              <a:t>COMMENT la gestion du site est-elle susceptible de produire des résultats en matière de biodiversité?</a:t>
            </a:r>
          </a:p>
          <a:p>
            <a:pPr lvl="1"/>
            <a:r>
              <a:rPr lang="fr-CA" dirty="0"/>
              <a:t>Faites-vous de la surveillance? Qu’est-ce que vous surveillez?</a:t>
            </a:r>
          </a:p>
          <a:p>
            <a:pPr lvl="1"/>
            <a:r>
              <a:rPr lang="fr-CA" dirty="0"/>
              <a:t>S’il n’y a pas de surveillance, avez-vous d’autres preuves des résultats en matière de biodiversité?</a:t>
            </a:r>
          </a:p>
          <a:p>
            <a:pPr lvl="1"/>
            <a:r>
              <a:rPr lang="fr-CA" dirty="0"/>
              <a:t>Quel </a:t>
            </a:r>
            <a:r>
              <a:rPr lang="fr-CA" i="1" dirty="0"/>
              <a:t>est</a:t>
            </a:r>
            <a:r>
              <a:rPr lang="fr-CA" dirty="0"/>
              <a:t> l’état de la biodiversité sur le site (structure, fonction, abondance, etc.)?</a:t>
            </a:r>
          </a:p>
          <a:p>
            <a:pPr lvl="1"/>
            <a:r>
              <a:rPr lang="fr-CA" dirty="0"/>
              <a:t>AP = doit atteindre les objectifs; AMCEZ = doit produire de bons résultats</a:t>
            </a:r>
          </a:p>
          <a:p>
            <a:pPr lvl="1"/>
            <a:endParaRPr lang="en-CA" dirty="0"/>
          </a:p>
          <a:p>
            <a:pPr marL="457200" lvl="1" indent="0">
              <a:buNone/>
            </a:pPr>
            <a:r>
              <a:rPr lang="fr-CA" dirty="0"/>
              <a:t>* </a:t>
            </a:r>
            <a:r>
              <a:rPr lang="fr-CA" i="1" dirty="0"/>
              <a:t>Ce critère est le seul qui porte sur l’efficacité « réalisée » – les autres portent uniquement sur l’efficacité « probable » ou « attendue ».</a:t>
            </a:r>
          </a:p>
          <a:p>
            <a:pPr marL="457200" lvl="1" indent="0">
              <a:buNone/>
            </a:pPr>
            <a:endParaRPr lang="en-CA" dirty="0"/>
          </a:p>
          <a:p>
            <a:pPr marL="457200" lvl="1" indent="0">
              <a:buNone/>
            </a:pPr>
            <a:endParaRPr lang="en-CA" dirty="0"/>
          </a:p>
          <a:p>
            <a:pPr marL="0" indent="0">
              <a:buNone/>
            </a:pPr>
            <a:endParaRPr lang="en-CA" dirty="0"/>
          </a:p>
        </p:txBody>
      </p:sp>
      <p:pic>
        <p:nvPicPr>
          <p:cNvPr id="7" name="Picture 6"/>
          <p:cNvPicPr>
            <a:picLocks noChangeAspect="1"/>
          </p:cNvPicPr>
          <p:nvPr/>
        </p:nvPicPr>
        <p:blipFill>
          <a:blip r:embed="rId5"/>
          <a:stretch>
            <a:fillRect/>
          </a:stretch>
        </p:blipFill>
        <p:spPr>
          <a:xfrm>
            <a:off x="2128579" y="1505991"/>
            <a:ext cx="7934842" cy="2176323"/>
          </a:xfrm>
          <a:prstGeom prst="rect">
            <a:avLst/>
          </a:prstGeom>
        </p:spPr>
      </p:pic>
    </p:spTree>
    <p:extLst>
      <p:ext uri="{BB962C8B-B14F-4D97-AF65-F5344CB8AC3E}">
        <p14:creationId xmlns:p14="http://schemas.microsoft.com/office/powerpoint/2010/main" val="839701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custDataLst>
              <p:tags r:id="rId1"/>
            </p:custDataLst>
          </p:nvPr>
        </p:nvSpPr>
        <p:spPr>
          <a:xfrm>
            <a:off x="838200" y="147446"/>
            <a:ext cx="10515600" cy="1325563"/>
          </a:xfrm>
        </p:spPr>
        <p:txBody>
          <a:bodyPr/>
          <a:lstStyle/>
          <a:p>
            <a:r>
              <a:rPr lang="fr-CA" dirty="0"/>
              <a:t>Modèle de rapport</a:t>
            </a:r>
          </a:p>
        </p:txBody>
      </p:sp>
      <p:sp>
        <p:nvSpPr>
          <p:cNvPr id="2" name="Slide Number Placeholder 1">
            <a:extLst>
              <a:ext uri="{FF2B5EF4-FFF2-40B4-BE49-F238E27FC236}">
                <a16:creationId xmlns:a16="http://schemas.microsoft.com/office/drawing/2014/main" id="{7304903D-DFB7-4BF7-B6B7-DFD59348BE15}"/>
              </a:ext>
            </a:extLst>
          </p:cNvPr>
          <p:cNvSpPr>
            <a:spLocks noGrp="1"/>
          </p:cNvSpPr>
          <p:nvPr>
            <p:ph type="sldNum" sz="quarter" idx="4294967295"/>
            <p:custDataLst>
              <p:tags r:id="rId2"/>
            </p:custDataLst>
          </p:nvPr>
        </p:nvSpPr>
        <p:spPr>
          <a:xfrm>
            <a:off x="9448800" y="6356350"/>
            <a:ext cx="2743200" cy="365125"/>
          </a:xfrm>
        </p:spPr>
        <p:txBody>
          <a:bodyPr/>
          <a:lstStyle/>
          <a:p>
            <a:fld id="{D57F1E4F-1CFF-5643-939E-217C01CDF565}" type="slidenum">
              <a:rPr lang="en-US" smtClean="0"/>
              <a:pPr/>
              <a:t>21</a:t>
            </a:fld>
            <a:endParaRPr lang="en-US"/>
          </a:p>
        </p:txBody>
      </p:sp>
      <p:sp>
        <p:nvSpPr>
          <p:cNvPr id="4" name="Oval 3">
            <a:extLst>
              <a:ext uri="{FF2B5EF4-FFF2-40B4-BE49-F238E27FC236}">
                <a16:creationId xmlns:a16="http://schemas.microsoft.com/office/drawing/2014/main" id="{9ABAF871-C95D-42CD-9931-E5B7A1574A50}"/>
              </a:ext>
            </a:extLst>
          </p:cNvPr>
          <p:cNvSpPr/>
          <p:nvPr>
            <p:custDataLst>
              <p:tags r:id="rId3"/>
            </p:custDataLst>
          </p:nvPr>
        </p:nvSpPr>
        <p:spPr>
          <a:xfrm>
            <a:off x="5643418" y="3058599"/>
            <a:ext cx="452582" cy="44334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a:t>4</a:t>
            </a:r>
          </a:p>
        </p:txBody>
      </p:sp>
      <p:sp>
        <p:nvSpPr>
          <p:cNvPr id="9" name="Oval 8">
            <a:extLst>
              <a:ext uri="{FF2B5EF4-FFF2-40B4-BE49-F238E27FC236}">
                <a16:creationId xmlns:a16="http://schemas.microsoft.com/office/drawing/2014/main" id="{39CC2437-0403-4208-8D60-B0F882BE430C}"/>
              </a:ext>
            </a:extLst>
          </p:cNvPr>
          <p:cNvSpPr/>
          <p:nvPr>
            <p:custDataLst>
              <p:tags r:id="rId4"/>
            </p:custDataLst>
          </p:nvPr>
        </p:nvSpPr>
        <p:spPr>
          <a:xfrm>
            <a:off x="2206051" y="4345697"/>
            <a:ext cx="1638286" cy="126352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9ABAF871-C95D-42CD-9931-E5B7A1574A50}"/>
              </a:ext>
            </a:extLst>
          </p:cNvPr>
          <p:cNvSpPr/>
          <p:nvPr>
            <p:custDataLst>
              <p:tags r:id="rId5"/>
            </p:custDataLst>
          </p:nvPr>
        </p:nvSpPr>
        <p:spPr>
          <a:xfrm>
            <a:off x="6583645" y="2811687"/>
            <a:ext cx="452582" cy="44334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a:t>5</a:t>
            </a:r>
          </a:p>
        </p:txBody>
      </p:sp>
      <p:pic>
        <p:nvPicPr>
          <p:cNvPr id="3" name="Picture 2"/>
          <p:cNvPicPr>
            <a:picLocks noChangeAspect="1"/>
          </p:cNvPicPr>
          <p:nvPr/>
        </p:nvPicPr>
        <p:blipFill>
          <a:blip r:embed="rId10"/>
          <a:stretch>
            <a:fillRect/>
          </a:stretch>
        </p:blipFill>
        <p:spPr>
          <a:xfrm>
            <a:off x="447089" y="1103408"/>
            <a:ext cx="10845240" cy="5529387"/>
          </a:xfrm>
          <a:prstGeom prst="rect">
            <a:avLst/>
          </a:prstGeom>
        </p:spPr>
      </p:pic>
      <p:pic>
        <p:nvPicPr>
          <p:cNvPr id="5" name="Picture 4"/>
          <p:cNvPicPr>
            <a:picLocks noChangeAspect="1"/>
          </p:cNvPicPr>
          <p:nvPr/>
        </p:nvPicPr>
        <p:blipFill>
          <a:blip r:embed="rId11"/>
          <a:stretch>
            <a:fillRect/>
          </a:stretch>
        </p:blipFill>
        <p:spPr>
          <a:xfrm>
            <a:off x="2459464" y="2811687"/>
            <a:ext cx="9153525" cy="3829050"/>
          </a:xfrm>
          <a:prstGeom prst="rect">
            <a:avLst/>
          </a:prstGeom>
        </p:spPr>
      </p:pic>
      <p:sp>
        <p:nvSpPr>
          <p:cNvPr id="12" name="Oval 11">
            <a:extLst>
              <a:ext uri="{FF2B5EF4-FFF2-40B4-BE49-F238E27FC236}">
                <a16:creationId xmlns:a16="http://schemas.microsoft.com/office/drawing/2014/main" id="{39CC2437-0403-4208-8D60-B0F882BE430C}"/>
              </a:ext>
            </a:extLst>
          </p:cNvPr>
          <p:cNvSpPr/>
          <p:nvPr>
            <p:custDataLst>
              <p:tags r:id="rId6"/>
            </p:custDataLst>
          </p:nvPr>
        </p:nvSpPr>
        <p:spPr>
          <a:xfrm>
            <a:off x="2345635" y="3947529"/>
            <a:ext cx="1398282" cy="155736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9ABAF871-C95D-42CD-9931-E5B7A1574A50}"/>
              </a:ext>
            </a:extLst>
          </p:cNvPr>
          <p:cNvSpPr/>
          <p:nvPr>
            <p:custDataLst>
              <p:tags r:id="rId7"/>
            </p:custDataLst>
          </p:nvPr>
        </p:nvSpPr>
        <p:spPr>
          <a:xfrm>
            <a:off x="7655793" y="2830909"/>
            <a:ext cx="452582" cy="44334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a:t>5</a:t>
            </a:r>
          </a:p>
        </p:txBody>
      </p:sp>
    </p:spTree>
    <p:extLst>
      <p:ext uri="{BB962C8B-B14F-4D97-AF65-F5344CB8AC3E}">
        <p14:creationId xmlns:p14="http://schemas.microsoft.com/office/powerpoint/2010/main" val="4141183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4" grpId="0" animBg="1"/>
      <p:bldP spid="12" grpId="0" animBg="1"/>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fr-CA" dirty="0"/>
              <a:t>La meilleure façon de comprendre l’OAD est de travailler avec </a:t>
            </a:r>
            <a:r>
              <a:rPr lang="fr-CA" dirty="0" smtClean="0"/>
              <a:t>l’OAD</a:t>
            </a:r>
            <a:endParaRPr lang="fr-CA" dirty="0"/>
          </a:p>
        </p:txBody>
      </p:sp>
      <p:sp>
        <p:nvSpPr>
          <p:cNvPr id="3" name="Content Placeholder 2"/>
          <p:cNvSpPr>
            <a:spLocks noGrp="1"/>
          </p:cNvSpPr>
          <p:nvPr>
            <p:ph idx="1"/>
            <p:custDataLst>
              <p:tags r:id="rId2"/>
            </p:custDataLst>
          </p:nvPr>
        </p:nvSpPr>
        <p:spPr/>
        <p:txBody>
          <a:bodyPr>
            <a:normAutofit lnSpcReduction="10000"/>
          </a:bodyPr>
          <a:lstStyle/>
          <a:p>
            <a:r>
              <a:rPr lang="fr-CA" dirty="0"/>
              <a:t>Une expertise relative au contexte et au site </a:t>
            </a:r>
            <a:r>
              <a:rPr lang="fr-CA" dirty="0" smtClean="0"/>
              <a:t>est essentielle</a:t>
            </a:r>
            <a:endParaRPr lang="fr-CA" dirty="0"/>
          </a:p>
          <a:p>
            <a:r>
              <a:rPr lang="fr-CA" dirty="0"/>
              <a:t>Personne ne connaît toutes les réponses... pas encore</a:t>
            </a:r>
          </a:p>
          <a:p>
            <a:r>
              <a:rPr lang="fr-CA" dirty="0"/>
              <a:t>Remettez en question vos propres hypothèses et préjugés</a:t>
            </a:r>
          </a:p>
          <a:p>
            <a:r>
              <a:rPr lang="fr-CA" dirty="0"/>
              <a:t>Les perspectives multiples sont très utiles</a:t>
            </a:r>
          </a:p>
          <a:p>
            <a:r>
              <a:rPr lang="fr-CA" dirty="0"/>
              <a:t>La participation de toutes les autorités responsables est utile et respectueuse</a:t>
            </a:r>
          </a:p>
          <a:p>
            <a:r>
              <a:rPr lang="fr-CA" dirty="0"/>
              <a:t>La décision finale en matière de rapport est laissée à la discrétion du secteur de compétence</a:t>
            </a:r>
          </a:p>
          <a:p>
            <a:r>
              <a:rPr lang="fr-CA" dirty="0"/>
              <a:t>Le consentement est requis pour </a:t>
            </a:r>
            <a:r>
              <a:rPr lang="fr-CA" dirty="0" smtClean="0"/>
              <a:t>le</a:t>
            </a:r>
            <a:br>
              <a:rPr lang="fr-CA" dirty="0" smtClean="0"/>
            </a:br>
            <a:r>
              <a:rPr lang="fr-CA" dirty="0" smtClean="0"/>
              <a:t>rapport</a:t>
            </a:r>
            <a:endParaRPr lang="fr-CA" dirty="0"/>
          </a:p>
          <a:p>
            <a:endParaRPr lang="en-CA" dirty="0"/>
          </a:p>
          <a:p>
            <a:endParaRPr lang="en-US" dirty="0"/>
          </a:p>
        </p:txBody>
      </p:sp>
      <p:grpSp>
        <p:nvGrpSpPr>
          <p:cNvPr id="4" name="Group 3"/>
          <p:cNvGrpSpPr/>
          <p:nvPr>
            <p:custDataLst>
              <p:tags r:id="rId3"/>
            </p:custDataLst>
          </p:nvPr>
        </p:nvGrpSpPr>
        <p:grpSpPr>
          <a:xfrm>
            <a:off x="6555957" y="5465617"/>
            <a:ext cx="5084673" cy="1191433"/>
            <a:chOff x="465235" y="5215303"/>
            <a:chExt cx="6037091" cy="1504094"/>
          </a:xfrm>
        </p:grpSpPr>
        <p:pic>
          <p:nvPicPr>
            <p:cNvPr id="5" name="Picture 4"/>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064019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endParaRPr lang="en-US" dirty="0"/>
          </a:p>
        </p:txBody>
      </p:sp>
      <p:pic>
        <p:nvPicPr>
          <p:cNvPr id="4" name="Picture Placeholder 12"/>
          <p:cNvPicPr>
            <a:picLocks noChangeAspect="1"/>
          </p:cNvPicPr>
          <p:nvPr>
            <p:custDataLst>
              <p:tags r:id="rId2"/>
            </p:custDataLst>
          </p:nvPr>
        </p:nvPicPr>
        <p:blipFill rotWithShape="1">
          <a:blip r:embed="rId6"/>
          <a:srcRect t="25154" r="168" b="-392"/>
          <a:stretch/>
        </p:blipFill>
        <p:spPr>
          <a:xfrm>
            <a:off x="-4956" y="-59893"/>
            <a:ext cx="12312366" cy="6958940"/>
          </a:xfrm>
          <a:prstGeom prst="rect">
            <a:avLst/>
          </a:prstGeom>
        </p:spPr>
      </p:pic>
      <p:sp>
        <p:nvSpPr>
          <p:cNvPr id="8" name="Rectangle 7"/>
          <p:cNvSpPr/>
          <p:nvPr>
            <p:custDataLst>
              <p:tags r:id="rId3"/>
            </p:custDataLst>
          </p:nvPr>
        </p:nvSpPr>
        <p:spPr>
          <a:xfrm>
            <a:off x="-4956" y="2364376"/>
            <a:ext cx="12312366" cy="27014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7">
            <a:clrChange>
              <a:clrFrom>
                <a:srgbClr val="FFFFFF"/>
              </a:clrFrom>
              <a:clrTo>
                <a:srgbClr val="FFFFFF">
                  <a:alpha val="0"/>
                </a:srgbClr>
              </a:clrTo>
            </a:clrChange>
          </a:blip>
          <a:srcRect r="868"/>
          <a:stretch/>
        </p:blipFill>
        <p:spPr>
          <a:xfrm>
            <a:off x="1129647" y="2420336"/>
            <a:ext cx="6884286" cy="2589480"/>
          </a:xfrm>
          <a:prstGeom prst="rect">
            <a:avLst/>
          </a:prstGeom>
        </p:spPr>
      </p:pic>
      <p:pic>
        <p:nvPicPr>
          <p:cNvPr id="11" name="Content Placeholder 10"/>
          <p:cNvPicPr>
            <a:picLocks noGrp="1" noChangeAspect="1"/>
          </p:cNvPicPr>
          <p:nvPr>
            <p:ph idx="1"/>
          </p:nvPr>
        </p:nvPicPr>
        <p:blipFill>
          <a:blip r:embed="rId8" cstate="print">
            <a:extLst>
              <a:ext uri="{28A0092B-C50C-407E-A947-70E740481C1C}">
                <a14:useLocalDpi xmlns:a14="http://schemas.microsoft.com/office/drawing/2010/main" val="0"/>
              </a:ext>
            </a:extLst>
          </a:blip>
          <a:stretch>
            <a:fillRect/>
          </a:stretch>
        </p:blipFill>
        <p:spPr>
          <a:xfrm>
            <a:off x="9239034" y="2705930"/>
            <a:ext cx="1843275" cy="1799036"/>
          </a:xfrm>
        </p:spPr>
      </p:pic>
    </p:spTree>
    <p:extLst>
      <p:ext uri="{BB962C8B-B14F-4D97-AF65-F5344CB8AC3E}">
        <p14:creationId xmlns:p14="http://schemas.microsoft.com/office/powerpoint/2010/main" val="330945469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1579311|-10846711|-14797230|-8244963|-11249614|SPAC&quot;,&quot;Id&quot;:&quot;5d9b3fa232444126b4c3a8f6&quot;,&quot;SmartGridHorizontal&quot;:0,&quot;LinkedExcelSources&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NUM" val="1"/>
</p:tagLst>
</file>

<file path=ppt/tags/tag3.xml><?xml version="1.0" encoding="utf-8"?>
<p:tagLst xmlns:a="http://schemas.openxmlformats.org/drawingml/2006/main" xmlns:r="http://schemas.openxmlformats.org/officeDocument/2006/relationships" xmlns:p="http://schemas.openxmlformats.org/presentationml/2006/main">
  <p:tag name="NUM" val="4"/>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3"/>
</p:tagLst>
</file>

<file path=ppt/tags/tag6.xml><?xml version="1.0" encoding="utf-8"?>
<p:tagLst xmlns:a="http://schemas.openxmlformats.org/drawingml/2006/main" xmlns:r="http://schemas.openxmlformats.org/officeDocument/2006/relationships" xmlns:p="http://schemas.openxmlformats.org/presentationml/2006/main">
  <p:tag name="NUM" val="4"/>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4"/>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3"/>
</p:tagLst>
</file>

<file path=ppt/tags/tag12.xml><?xml version="1.0" encoding="utf-8"?>
<p:tagLst xmlns:a="http://schemas.openxmlformats.org/drawingml/2006/main" xmlns:r="http://schemas.openxmlformats.org/officeDocument/2006/relationships" xmlns:p="http://schemas.openxmlformats.org/presentationml/2006/main">
  <p:tag name="NUM" val="4"/>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4"/>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1"/>
</p:tagLst>
</file>

<file path=ppt/tags/tag22.xml><?xml version="1.0" encoding="utf-8"?>
<p:tagLst xmlns:a="http://schemas.openxmlformats.org/drawingml/2006/main" xmlns:r="http://schemas.openxmlformats.org/officeDocument/2006/relationships" xmlns:p="http://schemas.openxmlformats.org/presentationml/2006/main">
  <p:tag name="NUM" val="2"/>
</p:tagLst>
</file>

<file path=ppt/tags/tag23.xml><?xml version="1.0" encoding="utf-8"?>
<p:tagLst xmlns:a="http://schemas.openxmlformats.org/drawingml/2006/main" xmlns:r="http://schemas.openxmlformats.org/officeDocument/2006/relationships" xmlns:p="http://schemas.openxmlformats.org/presentationml/2006/main">
  <p:tag name="NUM" val="4"/>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1"/>
</p:tagLst>
</file>

<file path=ppt/tags/tag27.xml><?xml version="1.0" encoding="utf-8"?>
<p:tagLst xmlns:a="http://schemas.openxmlformats.org/drawingml/2006/main" xmlns:r="http://schemas.openxmlformats.org/officeDocument/2006/relationships" xmlns:p="http://schemas.openxmlformats.org/presentationml/2006/main">
  <p:tag name="NUM" val="2"/>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1"/>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4"/>
</p:tagLst>
</file>

<file path=ppt/tags/tag33.xml><?xml version="1.0" encoding="utf-8"?>
<p:tagLst xmlns:a="http://schemas.openxmlformats.org/drawingml/2006/main" xmlns:r="http://schemas.openxmlformats.org/officeDocument/2006/relationships" xmlns:p="http://schemas.openxmlformats.org/presentationml/2006/main">
  <p:tag name="NUM" val="1"/>
</p:tagLst>
</file>

<file path=ppt/tags/tag34.xml><?xml version="1.0" encoding="utf-8"?>
<p:tagLst xmlns:a="http://schemas.openxmlformats.org/drawingml/2006/main" xmlns:r="http://schemas.openxmlformats.org/officeDocument/2006/relationships" xmlns:p="http://schemas.openxmlformats.org/presentationml/2006/main">
  <p:tag name="NUM" val="2"/>
</p:tagLst>
</file>

<file path=ppt/tags/tag35.xml><?xml version="1.0" encoding="utf-8"?>
<p:tagLst xmlns:a="http://schemas.openxmlformats.org/drawingml/2006/main" xmlns:r="http://schemas.openxmlformats.org/officeDocument/2006/relationships" xmlns:p="http://schemas.openxmlformats.org/presentationml/2006/main">
  <p:tag name="NUM" val="3"/>
</p:tagLst>
</file>

<file path=ppt/tags/tag36.xml><?xml version="1.0" encoding="utf-8"?>
<p:tagLst xmlns:a="http://schemas.openxmlformats.org/drawingml/2006/main" xmlns:r="http://schemas.openxmlformats.org/officeDocument/2006/relationships" xmlns:p="http://schemas.openxmlformats.org/presentationml/2006/main">
  <p:tag name="NUM" val="4"/>
</p:tagLst>
</file>

<file path=ppt/tags/tag37.xml><?xml version="1.0" encoding="utf-8"?>
<p:tagLst xmlns:a="http://schemas.openxmlformats.org/drawingml/2006/main" xmlns:r="http://schemas.openxmlformats.org/officeDocument/2006/relationships" xmlns:p="http://schemas.openxmlformats.org/presentationml/2006/main">
  <p:tag name="NUM" val="1"/>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1"/>
</p:tagLst>
</file>

<file path=ppt/tags/tag40.xml><?xml version="1.0" encoding="utf-8"?>
<p:tagLst xmlns:a="http://schemas.openxmlformats.org/drawingml/2006/main" xmlns:r="http://schemas.openxmlformats.org/officeDocument/2006/relationships" xmlns:p="http://schemas.openxmlformats.org/presentationml/2006/main">
  <p:tag name="NUM" val="2"/>
</p:tagLst>
</file>

<file path=ppt/tags/tag41.xml><?xml version="1.0" encoding="utf-8"?>
<p:tagLst xmlns:a="http://schemas.openxmlformats.org/drawingml/2006/main" xmlns:r="http://schemas.openxmlformats.org/officeDocument/2006/relationships" xmlns:p="http://schemas.openxmlformats.org/presentationml/2006/main">
  <p:tag name="NUM" val="1"/>
</p:tagLst>
</file>

<file path=ppt/tags/tag42.xml><?xml version="1.0" encoding="utf-8"?>
<p:tagLst xmlns:a="http://schemas.openxmlformats.org/drawingml/2006/main" xmlns:r="http://schemas.openxmlformats.org/officeDocument/2006/relationships" xmlns:p="http://schemas.openxmlformats.org/presentationml/2006/main">
  <p:tag name="NUM" val="2"/>
</p:tagLst>
</file>

<file path=ppt/tags/tag43.xml><?xml version="1.0" encoding="utf-8"?>
<p:tagLst xmlns:a="http://schemas.openxmlformats.org/drawingml/2006/main" xmlns:r="http://schemas.openxmlformats.org/officeDocument/2006/relationships" xmlns:p="http://schemas.openxmlformats.org/presentationml/2006/main">
  <p:tag name="NUM" val="2"/>
</p:tagLst>
</file>

<file path=ppt/tags/tag44.xml><?xml version="1.0" encoding="utf-8"?>
<p:tagLst xmlns:a="http://schemas.openxmlformats.org/drawingml/2006/main" xmlns:r="http://schemas.openxmlformats.org/officeDocument/2006/relationships" xmlns:p="http://schemas.openxmlformats.org/presentationml/2006/main">
  <p:tag name="NUM" val="3"/>
</p:tagLst>
</file>

<file path=ppt/tags/tag45.xml><?xml version="1.0" encoding="utf-8"?>
<p:tagLst xmlns:a="http://schemas.openxmlformats.org/drawingml/2006/main" xmlns:r="http://schemas.openxmlformats.org/officeDocument/2006/relationships" xmlns:p="http://schemas.openxmlformats.org/presentationml/2006/main">
  <p:tag name="NUM" val="2"/>
</p:tagLst>
</file>

<file path=ppt/tags/tag46.xml><?xml version="1.0" encoding="utf-8"?>
<p:tagLst xmlns:a="http://schemas.openxmlformats.org/drawingml/2006/main" xmlns:r="http://schemas.openxmlformats.org/officeDocument/2006/relationships" xmlns:p="http://schemas.openxmlformats.org/presentationml/2006/main">
  <p:tag name="NUM" val="3"/>
</p:tagLst>
</file>

<file path=ppt/tags/tag47.xml><?xml version="1.0" encoding="utf-8"?>
<p:tagLst xmlns:a="http://schemas.openxmlformats.org/drawingml/2006/main" xmlns:r="http://schemas.openxmlformats.org/officeDocument/2006/relationships" xmlns:p="http://schemas.openxmlformats.org/presentationml/2006/main">
  <p:tag name="NUM" val="1"/>
</p:tagLst>
</file>

<file path=ppt/tags/tag48.xml><?xml version="1.0" encoding="utf-8"?>
<p:tagLst xmlns:a="http://schemas.openxmlformats.org/drawingml/2006/main" xmlns:r="http://schemas.openxmlformats.org/officeDocument/2006/relationships" xmlns:p="http://schemas.openxmlformats.org/presentationml/2006/main">
  <p:tag name="NUM" val="2"/>
</p:tagLst>
</file>

<file path=ppt/tags/tag49.xml><?xml version="1.0" encoding="utf-8"?>
<p:tagLst xmlns:a="http://schemas.openxmlformats.org/drawingml/2006/main" xmlns:r="http://schemas.openxmlformats.org/officeDocument/2006/relationships" xmlns:p="http://schemas.openxmlformats.org/presentationml/2006/main">
  <p:tag name="NUM" val="2"/>
</p:tagLst>
</file>

<file path=ppt/tags/tag50.xml><?xml version="1.0" encoding="utf-8"?>
<p:tagLst xmlns:a="http://schemas.openxmlformats.org/drawingml/2006/main" xmlns:r="http://schemas.openxmlformats.org/officeDocument/2006/relationships" xmlns:p="http://schemas.openxmlformats.org/presentationml/2006/main">
  <p:tag name="NUM" val="3"/>
</p:tagLst>
</file>

<file path=ppt/tags/tag51.xml><?xml version="1.0" encoding="utf-8"?>
<p:tagLst xmlns:a="http://schemas.openxmlformats.org/drawingml/2006/main" xmlns:r="http://schemas.openxmlformats.org/officeDocument/2006/relationships" xmlns:p="http://schemas.openxmlformats.org/presentationml/2006/main">
  <p:tag name="NUM" val="4"/>
</p:tagLst>
</file>

<file path=ppt/tags/tag52.xml><?xml version="1.0" encoding="utf-8"?>
<p:tagLst xmlns:a="http://schemas.openxmlformats.org/drawingml/2006/main" xmlns:r="http://schemas.openxmlformats.org/officeDocument/2006/relationships" xmlns:p="http://schemas.openxmlformats.org/presentationml/2006/main">
  <p:tag name="NUM" val="6"/>
</p:tagLst>
</file>

<file path=ppt/tags/tag53.xml><?xml version="1.0" encoding="utf-8"?>
<p:tagLst xmlns:a="http://schemas.openxmlformats.org/drawingml/2006/main" xmlns:r="http://schemas.openxmlformats.org/officeDocument/2006/relationships" xmlns:p="http://schemas.openxmlformats.org/presentationml/2006/main">
  <p:tag name="NUM" val="7"/>
</p:tagLst>
</file>

<file path=ppt/tags/tag54.xml><?xml version="1.0" encoding="utf-8"?>
<p:tagLst xmlns:a="http://schemas.openxmlformats.org/drawingml/2006/main" xmlns:r="http://schemas.openxmlformats.org/officeDocument/2006/relationships" xmlns:p="http://schemas.openxmlformats.org/presentationml/2006/main">
  <p:tag name="NUM" val="6"/>
</p:tagLst>
</file>

<file path=ppt/tags/tag55.xml><?xml version="1.0" encoding="utf-8"?>
<p:tagLst xmlns:a="http://schemas.openxmlformats.org/drawingml/2006/main" xmlns:r="http://schemas.openxmlformats.org/officeDocument/2006/relationships" xmlns:p="http://schemas.openxmlformats.org/presentationml/2006/main">
  <p:tag name="NUM" val="7"/>
</p:tagLst>
</file>

<file path=ppt/tags/tag56.xml><?xml version="1.0" encoding="utf-8"?>
<p:tagLst xmlns:a="http://schemas.openxmlformats.org/drawingml/2006/main" xmlns:r="http://schemas.openxmlformats.org/officeDocument/2006/relationships" xmlns:p="http://schemas.openxmlformats.org/presentationml/2006/main">
  <p:tag name="NUM" val="1"/>
</p:tagLst>
</file>

<file path=ppt/tags/tag57.xml><?xml version="1.0" encoding="utf-8"?>
<p:tagLst xmlns:a="http://schemas.openxmlformats.org/drawingml/2006/main" xmlns:r="http://schemas.openxmlformats.org/officeDocument/2006/relationships" xmlns:p="http://schemas.openxmlformats.org/presentationml/2006/main">
  <p:tag name="NUM" val="2"/>
</p:tagLst>
</file>

<file path=ppt/tags/tag58.xml><?xml version="1.0" encoding="utf-8"?>
<p:tagLst xmlns:a="http://schemas.openxmlformats.org/drawingml/2006/main" xmlns:r="http://schemas.openxmlformats.org/officeDocument/2006/relationships" xmlns:p="http://schemas.openxmlformats.org/presentationml/2006/main">
  <p:tag name="NUM" val="3"/>
</p:tagLst>
</file>

<file path=ppt/tags/tag59.xml><?xml version="1.0" encoding="utf-8"?>
<p:tagLst xmlns:a="http://schemas.openxmlformats.org/drawingml/2006/main" xmlns:r="http://schemas.openxmlformats.org/officeDocument/2006/relationships" xmlns:p="http://schemas.openxmlformats.org/presentationml/2006/main">
  <p:tag name="NUM" val="1"/>
</p:tagLst>
</file>

<file path=ppt/tags/tag60.xml><?xml version="1.0" encoding="utf-8"?>
<p:tagLst xmlns:a="http://schemas.openxmlformats.org/drawingml/2006/main" xmlns:r="http://schemas.openxmlformats.org/officeDocument/2006/relationships" xmlns:p="http://schemas.openxmlformats.org/presentationml/2006/main">
  <p:tag name="NUM" val="3"/>
</p:tagLst>
</file>

<file path=ppt/tags/tag61.xml><?xml version="1.0" encoding="utf-8"?>
<p:tagLst xmlns:a="http://schemas.openxmlformats.org/drawingml/2006/main" xmlns:r="http://schemas.openxmlformats.org/officeDocument/2006/relationships" xmlns:p="http://schemas.openxmlformats.org/presentationml/2006/main">
  <p:tag name="NUM" val="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2395</TotalTime>
  <Words>3167</Words>
  <Application>Microsoft Office PowerPoint</Application>
  <PresentationFormat>Widescreen</PresentationFormat>
  <Paragraphs>223</Paragraphs>
  <Slides>23</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Utilisation de  l’outil d’aide à la décision</vt:lpstr>
      <vt:lpstr>Avant de commencer l’examen préalable</vt:lpstr>
      <vt:lpstr>Avant de commencer l’examen préalable…</vt:lpstr>
      <vt:lpstr>PowerPoint Presentation</vt:lpstr>
      <vt:lpstr>Utilisation des tableaux des normes</vt:lpstr>
      <vt:lpstr>Tableau 1 – Critères</vt:lpstr>
      <vt:lpstr>PowerPoint Presentation</vt:lpstr>
      <vt:lpstr>Espace géographique – Comment définit-on l’espace?</vt:lpstr>
      <vt:lpstr>Moyen efficace-1 – Avez-vous les outils dont vous avez besoin? </vt:lpstr>
      <vt:lpstr>Moyen efficace-2 : Les outils sont-ils utilisés pour prévenir les activités incompatibles?</vt:lpstr>
      <vt:lpstr>Long terme – Pendant combien de temps prévoit-on garder cet espace? </vt:lpstr>
      <vt:lpstr>Durée – les protections sont-elles offertes toute l’année? </vt:lpstr>
      <vt:lpstr>Tableau 2 – Critères</vt:lpstr>
      <vt:lpstr>PowerPoint Presentation</vt:lpstr>
      <vt:lpstr>PowerPoint Presentation</vt:lpstr>
      <vt:lpstr>Primauté des objectifs – qui gagne en cas de conflit?</vt:lpstr>
      <vt:lpstr>Portée des objectifs – qu’est-ce qui est inclus?</vt:lpstr>
      <vt:lpstr>Autorités responsables – qui est responsable de quoi?</vt:lpstr>
      <vt:lpstr>Autorités responsables – qui est responsable de quoi?</vt:lpstr>
      <vt:lpstr>Résultats en matière de conservation de la biodiversité – quel est le résultat?</vt:lpstr>
      <vt:lpstr>Modèle de rapport</vt:lpstr>
      <vt:lpstr>La meilleure façon de comprendre l’OAD est de travailler avec l’OAD</vt:lpstr>
      <vt:lpstr>PowerPoint Presentation</vt:lpstr>
    </vt:vector>
  </TitlesOfParts>
  <Company>GoA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the DST</dc:title>
  <dc:creator>Heather Lazaruk</dc:creator>
  <cp:lastModifiedBy>Paquin,Simon [NCR]</cp:lastModifiedBy>
  <cp:revision>109</cp:revision>
  <dcterms:created xsi:type="dcterms:W3CDTF">2019-09-06T17:16:36Z</dcterms:created>
  <dcterms:modified xsi:type="dcterms:W3CDTF">2020-01-28T16:23:58Z</dcterms:modified>
</cp:coreProperties>
</file>